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5"/>
  </p:sldMasterIdLst>
  <p:notesMasterIdLst>
    <p:notesMasterId r:id="rId39"/>
  </p:notesMasterIdLst>
  <p:sldIdLst>
    <p:sldId id="319" r:id="rId6"/>
    <p:sldId id="320" r:id="rId7"/>
    <p:sldId id="358" r:id="rId8"/>
    <p:sldId id="325" r:id="rId9"/>
    <p:sldId id="322" r:id="rId10"/>
    <p:sldId id="323" r:id="rId11"/>
    <p:sldId id="324" r:id="rId12"/>
    <p:sldId id="326" r:id="rId13"/>
    <p:sldId id="328" r:id="rId14"/>
    <p:sldId id="327" r:id="rId15"/>
    <p:sldId id="329" r:id="rId16"/>
    <p:sldId id="330" r:id="rId17"/>
    <p:sldId id="331" r:id="rId18"/>
    <p:sldId id="360" r:id="rId19"/>
    <p:sldId id="332" r:id="rId20"/>
    <p:sldId id="333" r:id="rId21"/>
    <p:sldId id="359" r:id="rId22"/>
    <p:sldId id="356" r:id="rId23"/>
    <p:sldId id="336" r:id="rId24"/>
    <p:sldId id="351" r:id="rId25"/>
    <p:sldId id="352" r:id="rId26"/>
    <p:sldId id="337" r:id="rId27"/>
    <p:sldId id="338" r:id="rId28"/>
    <p:sldId id="339" r:id="rId29"/>
    <p:sldId id="340" r:id="rId30"/>
    <p:sldId id="344" r:id="rId31"/>
    <p:sldId id="345" r:id="rId32"/>
    <p:sldId id="347" r:id="rId33"/>
    <p:sldId id="346" r:id="rId34"/>
    <p:sldId id="349" r:id="rId35"/>
    <p:sldId id="361" r:id="rId36"/>
    <p:sldId id="350" r:id="rId37"/>
    <p:sldId id="355" r:id="rId38"/>
  </p:sldIdLst>
  <p:sldSz cx="17340263" cy="97536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h Kemp" initials="LK" lastIdx="1" clrIdx="0">
    <p:extLst>
      <p:ext uri="{19B8F6BF-5375-455C-9EA6-DF929625EA0E}">
        <p15:presenceInfo xmlns:p15="http://schemas.microsoft.com/office/powerpoint/2012/main" userId="S::Leah.Kemp@esr.cri.nz::0ba7eea4-e42b-47ed-a7e5-c3b3a22edc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C27F"/>
    <a:srgbClr val="FBAB79"/>
    <a:srgbClr val="2FC9FF"/>
    <a:srgbClr val="552F7C"/>
    <a:srgbClr val="61AB34"/>
    <a:srgbClr val="EE926A"/>
    <a:srgbClr val="ED9977"/>
    <a:srgbClr val="E7201C"/>
    <a:srgbClr val="F25D11"/>
    <a:srgbClr val="7F6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4" autoAdjust="0"/>
    <p:restoredTop sz="85076" autoAdjust="0"/>
  </p:normalViewPr>
  <p:slideViewPr>
    <p:cSldViewPr snapToGrid="0">
      <p:cViewPr varScale="1">
        <p:scale>
          <a:sx n="69" d="100"/>
          <a:sy n="69" d="100"/>
        </p:scale>
        <p:origin x="948" y="60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04A04-172D-4A7C-814C-670B048805D0}" type="datetimeFigureOut">
              <a:rPr lang="en-NZ" smtClean="0"/>
              <a:pPr/>
              <a:t>23/10/2020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9A551-BFAF-4E37-B74A-4E8074E0956E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001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4136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28946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5187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5551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6957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76782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6116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43262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37908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33423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794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9368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1908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3582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5646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0958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66129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15145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7035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30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5516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6559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32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9153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5229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33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7306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2148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544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171450" indent="-171450">
              <a:buFontTx/>
              <a:buChar char="-"/>
            </a:pPr>
            <a:endParaRPr lang="en-NZ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3443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2345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4620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092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12041"/>
            <a:ext cx="17340263" cy="9765642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450" y="3419782"/>
            <a:ext cx="11046646" cy="2341407"/>
          </a:xfrm>
        </p:spPr>
        <p:txBody>
          <a:bodyPr anchor="b">
            <a:noAutofit/>
          </a:bodyPr>
          <a:lstStyle>
            <a:lvl1pPr algn="r">
              <a:defRPr sz="768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3450" y="5761185"/>
            <a:ext cx="11046646" cy="156003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ESR-new-2017 logo.png">
            <a:extLst>
              <a:ext uri="{FF2B5EF4-FFF2-40B4-BE49-F238E27FC236}">
                <a16:creationId xmlns:a16="http://schemas.microsoft.com/office/drawing/2014/main" id="{275D608F-ABE9-4B75-9A65-F63A28EEA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568" y="8327570"/>
            <a:ext cx="2672699" cy="9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1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50" y="866986"/>
            <a:ext cx="12226746" cy="4840676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50" y="6357902"/>
            <a:ext cx="12226746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7464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604" y="866987"/>
            <a:ext cx="11512009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3013" y="5165795"/>
            <a:ext cx="10275192" cy="54186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27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50" y="6357902"/>
            <a:ext cx="12226746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70683" y="1124093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648224" y="4105324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23378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50" y="2747716"/>
            <a:ext cx="12226746" cy="3691321"/>
          </a:xfrm>
        </p:spPr>
        <p:txBody>
          <a:bodyPr anchor="b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50" y="6439037"/>
            <a:ext cx="12226746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961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604" y="866987"/>
            <a:ext cx="11512009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63347" y="5707662"/>
            <a:ext cx="12226747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50" y="6439037"/>
            <a:ext cx="12226746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70683" y="1124093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648224" y="4105324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455174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89" y="866987"/>
            <a:ext cx="12214706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63347" y="5707662"/>
            <a:ext cx="12226747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50" y="6439037"/>
            <a:ext cx="12226746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7562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076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2149" y="866986"/>
            <a:ext cx="1855691" cy="7468730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3350" y="866987"/>
            <a:ext cx="10041409" cy="7468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51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91148" y="2294966"/>
            <a:ext cx="15056902" cy="584448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1148" y="609600"/>
            <a:ext cx="12358152" cy="1141283"/>
          </a:xfrm>
        </p:spPr>
        <p:txBody>
          <a:bodyPr>
            <a:noAutofit/>
          </a:bodyPr>
          <a:lstStyle>
            <a:lvl1pPr>
              <a:lnSpc>
                <a:spcPts val="5200"/>
              </a:lnSpc>
              <a:defRPr sz="5400" b="1" spc="150" baseline="0">
                <a:solidFill>
                  <a:srgbClr val="0097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ESR-new-2017 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568" y="8327570"/>
            <a:ext cx="2672699" cy="9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72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48" y="609600"/>
            <a:ext cx="12370852" cy="1141283"/>
          </a:xfrm>
        </p:spPr>
        <p:txBody>
          <a:bodyPr>
            <a:noAutofit/>
          </a:bodyPr>
          <a:lstStyle>
            <a:lvl1pPr>
              <a:lnSpc>
                <a:spcPts val="5200"/>
              </a:lnSpc>
              <a:defRPr sz="5400" b="1" spc="150" baseline="0">
                <a:solidFill>
                  <a:srgbClr val="0097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0884" y="2431676"/>
            <a:ext cx="15000016" cy="5759287"/>
          </a:xfrm>
        </p:spPr>
        <p:txBody>
          <a:bodyPr>
            <a:noAutofit/>
          </a:bodyPr>
          <a:lstStyle>
            <a:lvl1pPr marL="444500" indent="-444500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01700" indent="-433388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ESR-new-2017 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568" y="8327570"/>
            <a:ext cx="2672699" cy="9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5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556750" y="2294966"/>
            <a:ext cx="6591300" cy="587024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1090884" y="2294965"/>
            <a:ext cx="8142763" cy="6598210"/>
          </a:xfrm>
        </p:spPr>
        <p:txBody>
          <a:bodyPr>
            <a:noAutofit/>
          </a:bodyPr>
          <a:lstStyle>
            <a:lvl1pPr marL="444500" indent="-444500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01700" indent="-433388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1148" y="609600"/>
            <a:ext cx="12281952" cy="1141283"/>
          </a:xfrm>
        </p:spPr>
        <p:txBody>
          <a:bodyPr>
            <a:noAutofit/>
          </a:bodyPr>
          <a:lstStyle>
            <a:lvl1pPr>
              <a:lnSpc>
                <a:spcPts val="5200"/>
              </a:lnSpc>
              <a:defRPr sz="5400" b="1" spc="150" baseline="0">
                <a:solidFill>
                  <a:srgbClr val="0097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ESR-new-2017 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568" y="8327570"/>
            <a:ext cx="2672699" cy="9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53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0038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4906" y="3320437"/>
            <a:ext cx="10415683" cy="894171"/>
          </a:xfrm>
        </p:spPr>
        <p:txBody>
          <a:bodyPr anchor="b">
            <a:noAutofit/>
          </a:bodyPr>
          <a:lstStyle>
            <a:lvl1pPr>
              <a:lnSpc>
                <a:spcPts val="5000"/>
              </a:lnSpc>
              <a:defRPr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904" y="4497348"/>
            <a:ext cx="10427687" cy="896245"/>
          </a:xfrm>
        </p:spPr>
        <p:txBody>
          <a:bodyPr>
            <a:no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2800">
                <a:solidFill>
                  <a:srgbClr val="0097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16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50" y="3841234"/>
            <a:ext cx="12226746" cy="2597804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50" y="6439037"/>
            <a:ext cx="12226746" cy="1223680"/>
          </a:xfrm>
        </p:spPr>
        <p:txBody>
          <a:bodyPr anchor="t"/>
          <a:lstStyle>
            <a:lvl1pPr marL="0" indent="0" algn="l">
              <a:buNone/>
              <a:defRPr sz="284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0866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3350" y="3072838"/>
            <a:ext cx="5950809" cy="5519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290" y="3072838"/>
            <a:ext cx="5950808" cy="55193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08844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090" y="3073398"/>
            <a:ext cx="5953068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1090" y="3892971"/>
            <a:ext cx="5953068" cy="46991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37032" y="3073398"/>
            <a:ext cx="5953061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37035" y="3892971"/>
            <a:ext cx="5953059" cy="46991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403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49" y="866987"/>
            <a:ext cx="12226746" cy="187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4139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926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49" y="2131348"/>
            <a:ext cx="5482163" cy="1818263"/>
          </a:xfrm>
        </p:spPr>
        <p:txBody>
          <a:bodyPr anchor="b">
            <a:normAutofit/>
          </a:bodyPr>
          <a:lstStyle>
            <a:lvl1pPr>
              <a:defRPr sz="28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0641" y="732337"/>
            <a:ext cx="6419454" cy="78598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3349" y="3949610"/>
            <a:ext cx="5482163" cy="3675661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650035" indent="0">
              <a:buNone/>
              <a:defRPr sz="1991"/>
            </a:lvl2pPr>
            <a:lvl3pPr marL="1300070" indent="0">
              <a:buNone/>
              <a:defRPr sz="1707"/>
            </a:lvl3pPr>
            <a:lvl4pPr marL="1950105" indent="0">
              <a:buNone/>
              <a:defRPr sz="1422"/>
            </a:lvl4pPr>
            <a:lvl5pPr marL="2600139" indent="0">
              <a:buNone/>
              <a:defRPr sz="1422"/>
            </a:lvl5pPr>
            <a:lvl6pPr marL="3250174" indent="0">
              <a:buNone/>
              <a:defRPr sz="1422"/>
            </a:lvl6pPr>
            <a:lvl7pPr marL="3900209" indent="0">
              <a:buNone/>
              <a:defRPr sz="1422"/>
            </a:lvl7pPr>
            <a:lvl8pPr marL="4550244" indent="0">
              <a:buNone/>
              <a:defRPr sz="1422"/>
            </a:lvl8pPr>
            <a:lvl9pPr marL="520027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95123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50" y="6827520"/>
            <a:ext cx="12226744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3349" y="866986"/>
            <a:ext cx="12226746" cy="5469466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3350" y="7633547"/>
            <a:ext cx="12226744" cy="958612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666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12041"/>
            <a:ext cx="17340263" cy="9765642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3349" y="866987"/>
            <a:ext cx="12226746" cy="1878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49" y="3072838"/>
            <a:ext cx="12226746" cy="551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7614" y="8592160"/>
            <a:ext cx="12970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3349" y="8592160"/>
            <a:ext cx="895687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18206" y="8592160"/>
            <a:ext cx="97189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09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666" r:id="rId18"/>
    <p:sldLayoutId id="2147483665" r:id="rId19"/>
    <p:sldLayoutId id="2147483663" r:id="rId20"/>
  </p:sldLayoutIdLst>
  <p:hf sldNum="0" hdr="0" ftr="0" dt="0"/>
  <p:txStyles>
    <p:titleStyle>
      <a:lvl1pPr algn="l" defTabSz="650230" rtl="0" eaLnBrk="1" latinLnBrk="0" hangingPunct="1">
        <a:spcBef>
          <a:spcPct val="0"/>
        </a:spcBef>
        <a:buNone/>
        <a:defRPr sz="512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1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omics-aotearoa.org.nz/projects/genomic-translational-oncology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genomics-aotearoa.org.nz/projects/rakeiora-pathfinder-genomic-medicine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genomics-aotearoa.org.nz/projects/genomic-translational-oncology" TargetMode="External"/><Relationship Id="rId5" Type="http://schemas.openxmlformats.org/officeDocument/2006/relationships/hyperlink" Target="https://github.com/sirselim/jetson_nanopore_sequencing" TargetMode="External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ftp-trace.ncbi.nih.gov/ReferenceSamples/giab/data/NA12878/Garvan_NA12878_HG001_HiSeq_Exom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SR-NZ/human_genomics_pipelin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github.com/ESR-NZ/vcf_annotation_pipelin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-MtKaukau-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-1"/>
            <a:ext cx="17339733" cy="11518000"/>
          </a:xfrm>
          <a:prstGeom prst="rect">
            <a:avLst/>
          </a:prstGeom>
        </p:spPr>
      </p:pic>
      <p:pic>
        <p:nvPicPr>
          <p:cNvPr id="5" name="Picture 4" descr="ESR-new-2017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26" y="924999"/>
            <a:ext cx="4983610" cy="17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0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961D467-F4D1-4CE8-AA57-37556477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Pipelines</a:t>
            </a:r>
          </a:p>
        </p:txBody>
      </p:sp>
      <p:pic>
        <p:nvPicPr>
          <p:cNvPr id="7" name="Picture 6" descr="A picture containing table, board, food&#10;&#10;Description automatically generated">
            <a:extLst>
              <a:ext uri="{FF2B5EF4-FFF2-40B4-BE49-F238E27FC236}">
                <a16:creationId xmlns:a16="http://schemas.microsoft.com/office/drawing/2014/main" id="{196E77E9-49A1-4816-9103-E6502D718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0" t="6094" r="15866" b="7993"/>
          <a:stretch/>
        </p:blipFill>
        <p:spPr>
          <a:xfrm>
            <a:off x="1827681" y="2593250"/>
            <a:ext cx="1156997" cy="3993502"/>
          </a:xfrm>
          <a:prstGeom prst="rect">
            <a:avLst/>
          </a:prstGeom>
        </p:spPr>
      </p:pic>
      <p:pic>
        <p:nvPicPr>
          <p:cNvPr id="9" name="Picture 8" descr="A picture containing table, board, food&#10;&#10;Description automatically generated">
            <a:extLst>
              <a:ext uri="{FF2B5EF4-FFF2-40B4-BE49-F238E27FC236}">
                <a16:creationId xmlns:a16="http://schemas.microsoft.com/office/drawing/2014/main" id="{47414651-D007-44C3-8D26-02F4D5A30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t="6094" r="15866" b="7993"/>
          <a:stretch/>
        </p:blipFill>
        <p:spPr>
          <a:xfrm>
            <a:off x="6061249" y="2593250"/>
            <a:ext cx="4553340" cy="3993502"/>
          </a:xfrm>
          <a:prstGeom prst="rect">
            <a:avLst/>
          </a:prstGeom>
        </p:spPr>
      </p:pic>
      <p:pic>
        <p:nvPicPr>
          <p:cNvPr id="11" name="Picture 10" descr="A picture containing table, board, food&#10;&#10;Description automatically generated">
            <a:extLst>
              <a:ext uri="{FF2B5EF4-FFF2-40B4-BE49-F238E27FC236}">
                <a16:creationId xmlns:a16="http://schemas.microsoft.com/office/drawing/2014/main" id="{9727BA2D-70ED-4358-9FFB-8F2CE68F7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785" y="2593250"/>
            <a:ext cx="4844537" cy="39888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09501E-3835-48AA-A0FE-6AD255308922}"/>
              </a:ext>
            </a:extLst>
          </p:cNvPr>
          <p:cNvSpPr txBox="1"/>
          <p:nvPr/>
        </p:nvSpPr>
        <p:spPr>
          <a:xfrm>
            <a:off x="1477362" y="7044308"/>
            <a:ext cx="2803693" cy="123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NZ" sz="2800" dirty="0">
                <a:latin typeface="Arial"/>
                <a:cs typeface="Arial"/>
              </a:rPr>
              <a:t>Singletons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endParaRPr lang="en-NZ" sz="2800" dirty="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7F65FD-A0D2-451A-9928-80BB22FF1DE7}"/>
              </a:ext>
            </a:extLst>
          </p:cNvPr>
          <p:cNvSpPr txBox="1"/>
          <p:nvPr/>
        </p:nvSpPr>
        <p:spPr>
          <a:xfrm>
            <a:off x="10100824" y="7044308"/>
            <a:ext cx="3919975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NZ" sz="2800" dirty="0">
                <a:latin typeface="Arial"/>
                <a:cs typeface="Arial"/>
              </a:rPr>
              <a:t>Cohorts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C8F1D7-3646-466F-90A6-17849AD18F80}"/>
              </a:ext>
            </a:extLst>
          </p:cNvPr>
          <p:cNvSpPr/>
          <p:nvPr/>
        </p:nvSpPr>
        <p:spPr>
          <a:xfrm>
            <a:off x="5283912" y="2313709"/>
            <a:ext cx="11348343" cy="44949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E4AAD9-41EC-4364-A5CD-85C41473F179}"/>
              </a:ext>
            </a:extLst>
          </p:cNvPr>
          <p:cNvSpPr/>
          <p:nvPr/>
        </p:nvSpPr>
        <p:spPr>
          <a:xfrm>
            <a:off x="708008" y="2313709"/>
            <a:ext cx="3472104" cy="44949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959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97D5E1-77B2-401C-A1C0-128E572A38C6}"/>
              </a:ext>
            </a:extLst>
          </p:cNvPr>
          <p:cNvSpPr/>
          <p:nvPr/>
        </p:nvSpPr>
        <p:spPr>
          <a:xfrm>
            <a:off x="6289963" y="1795294"/>
            <a:ext cx="9959151" cy="561287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C405C11-BB0F-49D4-A6B9-E451929F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Pipelines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A59A0B-1BAE-4276-9553-AC7CBB43F154}"/>
              </a:ext>
            </a:extLst>
          </p:cNvPr>
          <p:cNvSpPr txBox="1"/>
          <p:nvPr/>
        </p:nvSpPr>
        <p:spPr>
          <a:xfrm>
            <a:off x="1488175" y="3959792"/>
            <a:ext cx="633744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NZ" sz="2800" dirty="0">
                <a:latin typeface="Arial"/>
                <a:cs typeface="Arial"/>
              </a:rPr>
              <a:t>WES and WGS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CA73E7-1BE9-4BD6-928F-3819D55EA72D}"/>
              </a:ext>
            </a:extLst>
          </p:cNvPr>
          <p:cNvSpPr/>
          <p:nvPr/>
        </p:nvSpPr>
        <p:spPr>
          <a:xfrm>
            <a:off x="1091147" y="1795294"/>
            <a:ext cx="15157967" cy="56128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6" name="Picture 5" descr="A picture containing indoor, apple, table, fruit&#10;&#10;Description automatically generated">
            <a:extLst>
              <a:ext uri="{FF2B5EF4-FFF2-40B4-BE49-F238E27FC236}">
                <a16:creationId xmlns:a16="http://schemas.microsoft.com/office/drawing/2014/main" id="{E5CC272E-4230-4F92-A091-3FB6B5D08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5"/>
          <a:stretch/>
        </p:blipFill>
        <p:spPr>
          <a:xfrm>
            <a:off x="8340600" y="2108057"/>
            <a:ext cx="5857875" cy="45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EA83926-4523-4B7E-83C1-B010DBB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Pipelines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A7AA8B-73C7-4B06-A00F-6D0C77AC27F4}"/>
              </a:ext>
            </a:extLst>
          </p:cNvPr>
          <p:cNvSpPr/>
          <p:nvPr/>
        </p:nvSpPr>
        <p:spPr>
          <a:xfrm>
            <a:off x="1091147" y="2063305"/>
            <a:ext cx="15157969" cy="47388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65235-931E-4CF6-AA35-9FF1AA6A2300}"/>
              </a:ext>
            </a:extLst>
          </p:cNvPr>
          <p:cNvSpPr txBox="1"/>
          <p:nvPr/>
        </p:nvSpPr>
        <p:spPr>
          <a:xfrm>
            <a:off x="1590759" y="2853987"/>
            <a:ext cx="3234977" cy="1154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NZ" sz="2800" dirty="0">
                <a:latin typeface="Arial"/>
                <a:cs typeface="Arial"/>
              </a:rPr>
              <a:t>Choice of reference genome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779F8C-1A5E-4D1F-B643-3D1A6360A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48" y="2058958"/>
            <a:ext cx="6689566" cy="4743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3EA16-1589-43E6-9510-EDB96D4423B3}"/>
              </a:ext>
            </a:extLst>
          </p:cNvPr>
          <p:cNvSpPr txBox="1"/>
          <p:nvPr/>
        </p:nvSpPr>
        <p:spPr>
          <a:xfrm>
            <a:off x="12286468" y="3361842"/>
            <a:ext cx="3234977" cy="1868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2800" dirty="0">
                <a:latin typeface="Arial"/>
                <a:cs typeface="Arial"/>
              </a:rPr>
              <a:t>b37</a:t>
            </a:r>
          </a:p>
          <a:p>
            <a:pPr marL="457200" indent="-4572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2800" dirty="0">
                <a:latin typeface="Arial"/>
                <a:cs typeface="Arial"/>
              </a:rPr>
              <a:t>hg38</a:t>
            </a:r>
          </a:p>
          <a:p>
            <a:pPr marL="457200" indent="-4572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2800" dirty="0">
                <a:latin typeface="Arial"/>
                <a:cs typeface="Arial"/>
              </a:rPr>
              <a:t>Other species</a:t>
            </a:r>
          </a:p>
        </p:txBody>
      </p:sp>
    </p:spTree>
    <p:extLst>
      <p:ext uri="{BB962C8B-B14F-4D97-AF65-F5344CB8AC3E}">
        <p14:creationId xmlns:p14="http://schemas.microsoft.com/office/powerpoint/2010/main" val="1711981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12DD701-8174-4099-9DE9-0F49DB0E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Pipelines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60F66-A6A0-484C-9C09-13523EB74A37}"/>
              </a:ext>
            </a:extLst>
          </p:cNvPr>
          <p:cNvSpPr txBox="1"/>
          <p:nvPr/>
        </p:nvSpPr>
        <p:spPr>
          <a:xfrm>
            <a:off x="1569832" y="2302717"/>
            <a:ext cx="12055651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NZ" sz="2800" dirty="0">
                <a:latin typeface="Arial"/>
                <a:cs typeface="Arial"/>
              </a:rPr>
              <a:t>Species agnostic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F566AA-A580-40C1-93B4-997C368C7816}"/>
              </a:ext>
            </a:extLst>
          </p:cNvPr>
          <p:cNvSpPr/>
          <p:nvPr/>
        </p:nvSpPr>
        <p:spPr>
          <a:xfrm>
            <a:off x="1091147" y="3489766"/>
            <a:ext cx="15157968" cy="3918406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1119D-F9A3-43B6-895F-499DF49EC5AE}"/>
              </a:ext>
            </a:extLst>
          </p:cNvPr>
          <p:cNvSpPr/>
          <p:nvPr/>
        </p:nvSpPr>
        <p:spPr>
          <a:xfrm>
            <a:off x="1091147" y="1795294"/>
            <a:ext cx="15157967" cy="56128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286E155-4D9D-4DF3-B2AF-FBE8C2BEC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43" y="3823641"/>
            <a:ext cx="1543050" cy="2962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48BED0-1B8B-4157-BB17-7DD1E18AA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165" y="4112021"/>
            <a:ext cx="2650916" cy="26738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BA68B5-C28E-4A9E-90B2-AE0D5F2A7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1553" y="3794673"/>
            <a:ext cx="3500048" cy="339302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AEA54B9-60BF-41D4-B872-ABAF3A3A7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2887073" y="4203640"/>
            <a:ext cx="2940571" cy="249065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B17D366-D33B-4B75-80D2-1AD372694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64703" y="3967830"/>
            <a:ext cx="2726468" cy="27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71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12DD701-8174-4099-9DE9-0F49DB0E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Pipelines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60F66-A6A0-484C-9C09-13523EB74A37}"/>
              </a:ext>
            </a:extLst>
          </p:cNvPr>
          <p:cNvSpPr txBox="1"/>
          <p:nvPr/>
        </p:nvSpPr>
        <p:spPr>
          <a:xfrm>
            <a:off x="1583687" y="2138437"/>
            <a:ext cx="12055651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NZ" sz="2800" dirty="0">
                <a:latin typeface="Arial"/>
                <a:cs typeface="Arial"/>
              </a:rPr>
              <a:t>Identical cpu and gpu runs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F566AA-A580-40C1-93B4-997C368C7816}"/>
              </a:ext>
            </a:extLst>
          </p:cNvPr>
          <p:cNvSpPr/>
          <p:nvPr/>
        </p:nvSpPr>
        <p:spPr>
          <a:xfrm>
            <a:off x="1091147" y="3131127"/>
            <a:ext cx="15157968" cy="487136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1119D-F9A3-43B6-895F-499DF49EC5AE}"/>
              </a:ext>
            </a:extLst>
          </p:cNvPr>
          <p:cNvSpPr/>
          <p:nvPr/>
        </p:nvSpPr>
        <p:spPr>
          <a:xfrm>
            <a:off x="1091147" y="1795294"/>
            <a:ext cx="15157967" cy="56128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FEB01E-5EEA-4524-BD7D-D77651B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8592" r="4803" b="8027"/>
          <a:stretch/>
        </p:blipFill>
        <p:spPr>
          <a:xfrm>
            <a:off x="1213080" y="3178167"/>
            <a:ext cx="14914100" cy="477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97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2227469-C370-47A9-AE1B-FCFF8F6A19BE}"/>
              </a:ext>
            </a:extLst>
          </p:cNvPr>
          <p:cNvSpPr/>
          <p:nvPr/>
        </p:nvSpPr>
        <p:spPr>
          <a:xfrm>
            <a:off x="1470771" y="2393871"/>
            <a:ext cx="7039592" cy="444352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C8F730DF-D00D-4936-BBB6-4695DC577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73100"/>
            <a:ext cx="12040653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Speed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A2E4EA-47BE-4E92-BCB4-F470E915FED6}"/>
              </a:ext>
            </a:extLst>
          </p:cNvPr>
          <p:cNvSpPr txBox="1"/>
          <p:nvPr/>
        </p:nvSpPr>
        <p:spPr>
          <a:xfrm>
            <a:off x="2588169" y="3465531"/>
            <a:ext cx="5699131" cy="1868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Why?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Clinical decision making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Information is power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204E414D-B445-4737-BBE8-FF852C11C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17048" r="11013" b="18089"/>
          <a:stretch/>
        </p:blipFill>
        <p:spPr>
          <a:xfrm>
            <a:off x="9243753" y="2393871"/>
            <a:ext cx="5669280" cy="44465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F020110-3652-48A6-800D-CC7C09E5F182}"/>
              </a:ext>
            </a:extLst>
          </p:cNvPr>
          <p:cNvSpPr/>
          <p:nvPr/>
        </p:nvSpPr>
        <p:spPr>
          <a:xfrm>
            <a:off x="8510363" y="2393871"/>
            <a:ext cx="7036853" cy="44435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73002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C8F2DD-86EC-4204-B66E-290D9594CF7B}"/>
              </a:ext>
            </a:extLst>
          </p:cNvPr>
          <p:cNvSpPr/>
          <p:nvPr/>
        </p:nvSpPr>
        <p:spPr>
          <a:xfrm>
            <a:off x="1088407" y="2290006"/>
            <a:ext cx="15445437" cy="286202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6349D8D-A05A-406F-B1DE-C7FEBC1F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73100"/>
            <a:ext cx="12040653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Speed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8AD6E-1CED-4465-9B62-52BD2BDBAA99}"/>
              </a:ext>
            </a:extLst>
          </p:cNvPr>
          <p:cNvSpPr txBox="1"/>
          <p:nvPr/>
        </p:nvSpPr>
        <p:spPr>
          <a:xfrm>
            <a:off x="1626386" y="2411480"/>
            <a:ext cx="7305878" cy="2505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  <a:endParaRPr lang="en-US" sz="2800" dirty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Transit/sequencing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Sequencing capacity in New Zealand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Fewer genetic tests ordered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6D3EF-B3A8-43E2-929D-E576BEF6A793}"/>
              </a:ext>
            </a:extLst>
          </p:cNvPr>
          <p:cNvSpPr txBox="1"/>
          <p:nvPr/>
        </p:nvSpPr>
        <p:spPr>
          <a:xfrm>
            <a:off x="8932264" y="2414842"/>
            <a:ext cx="7305878" cy="1868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Times</a:t>
            </a:r>
            <a:endParaRPr lang="en-US" sz="2800" dirty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Offshore ~ months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Onshore ~ hours/days?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2F8B6F-2325-45D9-89E5-1212462C2756}"/>
              </a:ext>
            </a:extLst>
          </p:cNvPr>
          <p:cNvSpPr/>
          <p:nvPr/>
        </p:nvSpPr>
        <p:spPr>
          <a:xfrm>
            <a:off x="1088407" y="5152029"/>
            <a:ext cx="15445437" cy="26856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03E8D1-9A52-4624-88AA-62495CF5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333" y="5152028"/>
            <a:ext cx="10281862" cy="268568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6BA7E1C4-A1D1-45EC-98A1-92079A13EEBE}"/>
              </a:ext>
            </a:extLst>
          </p:cNvPr>
          <p:cNvSpPr/>
          <p:nvPr/>
        </p:nvSpPr>
        <p:spPr>
          <a:xfrm>
            <a:off x="5532055" y="5152026"/>
            <a:ext cx="1579418" cy="2258551"/>
          </a:xfrm>
          <a:custGeom>
            <a:avLst/>
            <a:gdLst>
              <a:gd name="connsiteX0" fmla="*/ 0 w 1579418"/>
              <a:gd name="connsiteY0" fmla="*/ 1129276 h 2258551"/>
              <a:gd name="connsiteX1" fmla="*/ 789709 w 1579418"/>
              <a:gd name="connsiteY1" fmla="*/ 0 h 2258551"/>
              <a:gd name="connsiteX2" fmla="*/ 1579418 w 1579418"/>
              <a:gd name="connsiteY2" fmla="*/ 1129276 h 2258551"/>
              <a:gd name="connsiteX3" fmla="*/ 789709 w 1579418"/>
              <a:gd name="connsiteY3" fmla="*/ 2258552 h 2258551"/>
              <a:gd name="connsiteX4" fmla="*/ 0 w 1579418"/>
              <a:gd name="connsiteY4" fmla="*/ 1129276 h 225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418" h="2258551" extrusionOk="0">
                <a:moveTo>
                  <a:pt x="0" y="1129276"/>
                </a:moveTo>
                <a:cubicBezTo>
                  <a:pt x="-19031" y="502064"/>
                  <a:pt x="286246" y="-7125"/>
                  <a:pt x="789709" y="0"/>
                </a:cubicBezTo>
                <a:cubicBezTo>
                  <a:pt x="1206470" y="50379"/>
                  <a:pt x="1490464" y="430005"/>
                  <a:pt x="1579418" y="1129276"/>
                </a:cubicBezTo>
                <a:cubicBezTo>
                  <a:pt x="1625670" y="1719950"/>
                  <a:pt x="1311744" y="2251179"/>
                  <a:pt x="789709" y="2258552"/>
                </a:cubicBezTo>
                <a:cubicBezTo>
                  <a:pt x="346272" y="2213421"/>
                  <a:pt x="-8276" y="1773379"/>
                  <a:pt x="0" y="1129276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11229773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4592D2-24CE-4C01-ADC8-BF61D2AF28A7}"/>
              </a:ext>
            </a:extLst>
          </p:cNvPr>
          <p:cNvSpPr/>
          <p:nvPr/>
        </p:nvSpPr>
        <p:spPr>
          <a:xfrm>
            <a:off x="7090713" y="5152026"/>
            <a:ext cx="1579418" cy="2258551"/>
          </a:xfrm>
          <a:custGeom>
            <a:avLst/>
            <a:gdLst>
              <a:gd name="connsiteX0" fmla="*/ 0 w 1579418"/>
              <a:gd name="connsiteY0" fmla="*/ 1129276 h 2258551"/>
              <a:gd name="connsiteX1" fmla="*/ 789709 w 1579418"/>
              <a:gd name="connsiteY1" fmla="*/ 0 h 2258551"/>
              <a:gd name="connsiteX2" fmla="*/ 1579418 w 1579418"/>
              <a:gd name="connsiteY2" fmla="*/ 1129276 h 2258551"/>
              <a:gd name="connsiteX3" fmla="*/ 789709 w 1579418"/>
              <a:gd name="connsiteY3" fmla="*/ 2258552 h 2258551"/>
              <a:gd name="connsiteX4" fmla="*/ 0 w 1579418"/>
              <a:gd name="connsiteY4" fmla="*/ 1129276 h 225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418" h="2258551" extrusionOk="0">
                <a:moveTo>
                  <a:pt x="0" y="1129276"/>
                </a:moveTo>
                <a:cubicBezTo>
                  <a:pt x="-19031" y="502064"/>
                  <a:pt x="286246" y="-7125"/>
                  <a:pt x="789709" y="0"/>
                </a:cubicBezTo>
                <a:cubicBezTo>
                  <a:pt x="1206470" y="50379"/>
                  <a:pt x="1490464" y="430005"/>
                  <a:pt x="1579418" y="1129276"/>
                </a:cubicBezTo>
                <a:cubicBezTo>
                  <a:pt x="1625670" y="1719950"/>
                  <a:pt x="1311744" y="2251179"/>
                  <a:pt x="789709" y="2258552"/>
                </a:cubicBezTo>
                <a:cubicBezTo>
                  <a:pt x="346272" y="2213421"/>
                  <a:pt x="-8276" y="1773379"/>
                  <a:pt x="0" y="1129276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11229773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405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C8F2DD-86EC-4204-B66E-290D9594CF7B}"/>
              </a:ext>
            </a:extLst>
          </p:cNvPr>
          <p:cNvSpPr/>
          <p:nvPr/>
        </p:nvSpPr>
        <p:spPr>
          <a:xfrm>
            <a:off x="1088407" y="2358464"/>
            <a:ext cx="15445437" cy="316118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6349D8D-A05A-406F-B1DE-C7FEBC1F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73100"/>
            <a:ext cx="12040653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Speed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8AD6E-1CED-4465-9B62-52BD2BDBAA99}"/>
              </a:ext>
            </a:extLst>
          </p:cNvPr>
          <p:cNvSpPr txBox="1"/>
          <p:nvPr/>
        </p:nvSpPr>
        <p:spPr>
          <a:xfrm>
            <a:off x="4944192" y="5732588"/>
            <a:ext cx="7056146" cy="123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  <a:endParaRPr lang="en-US" sz="2800" dirty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Automation - pipelines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C4976-30CB-4546-94C5-7972427AE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574" y="2358406"/>
            <a:ext cx="12102270" cy="316118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A8AF7DE-48FF-4A21-90E5-621F3D3981D6}"/>
              </a:ext>
            </a:extLst>
          </p:cNvPr>
          <p:cNvSpPr/>
          <p:nvPr/>
        </p:nvSpPr>
        <p:spPr>
          <a:xfrm>
            <a:off x="10073557" y="2492417"/>
            <a:ext cx="2104588" cy="2786165"/>
          </a:xfrm>
          <a:custGeom>
            <a:avLst/>
            <a:gdLst>
              <a:gd name="connsiteX0" fmla="*/ 0 w 2104588"/>
              <a:gd name="connsiteY0" fmla="*/ 1393083 h 2786165"/>
              <a:gd name="connsiteX1" fmla="*/ 1052294 w 2104588"/>
              <a:gd name="connsiteY1" fmla="*/ 0 h 2786165"/>
              <a:gd name="connsiteX2" fmla="*/ 2104588 w 2104588"/>
              <a:gd name="connsiteY2" fmla="*/ 1393083 h 2786165"/>
              <a:gd name="connsiteX3" fmla="*/ 1052294 w 2104588"/>
              <a:gd name="connsiteY3" fmla="*/ 2786166 h 2786165"/>
              <a:gd name="connsiteX4" fmla="*/ 0 w 2104588"/>
              <a:gd name="connsiteY4" fmla="*/ 1393083 h 278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88" h="2786165" extrusionOk="0">
                <a:moveTo>
                  <a:pt x="0" y="1393083"/>
                </a:moveTo>
                <a:cubicBezTo>
                  <a:pt x="-93935" y="606283"/>
                  <a:pt x="364908" y="-11243"/>
                  <a:pt x="1052294" y="0"/>
                </a:cubicBezTo>
                <a:cubicBezTo>
                  <a:pt x="1612145" y="55401"/>
                  <a:pt x="2051222" y="578357"/>
                  <a:pt x="2104588" y="1393083"/>
                </a:cubicBezTo>
                <a:cubicBezTo>
                  <a:pt x="2134042" y="2141441"/>
                  <a:pt x="1722267" y="2778543"/>
                  <a:pt x="1052294" y="2786166"/>
                </a:cubicBezTo>
                <a:cubicBezTo>
                  <a:pt x="467063" y="2761009"/>
                  <a:pt x="-6573" y="2178679"/>
                  <a:pt x="0" y="1393083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11229773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65D4F-1E33-45F3-A271-E5F9E9423968}"/>
              </a:ext>
            </a:extLst>
          </p:cNvPr>
          <p:cNvSpPr/>
          <p:nvPr/>
        </p:nvSpPr>
        <p:spPr>
          <a:xfrm>
            <a:off x="1088407" y="2358405"/>
            <a:ext cx="15445437" cy="50367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03E9F-C332-4F2E-B13C-E9F095E9B3AB}"/>
              </a:ext>
            </a:extLst>
          </p:cNvPr>
          <p:cNvSpPr/>
          <p:nvPr/>
        </p:nvSpPr>
        <p:spPr>
          <a:xfrm>
            <a:off x="4431574" y="2358404"/>
            <a:ext cx="12102270" cy="50367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838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C8F2DD-86EC-4204-B66E-290D9594CF7B}"/>
              </a:ext>
            </a:extLst>
          </p:cNvPr>
          <p:cNvSpPr/>
          <p:nvPr/>
        </p:nvSpPr>
        <p:spPr>
          <a:xfrm>
            <a:off x="1088407" y="1525760"/>
            <a:ext cx="15445437" cy="399389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6349D8D-A05A-406F-B1DE-C7FEBC1F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73100"/>
            <a:ext cx="12040653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Speed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8AD6E-1CED-4465-9B62-52BD2BDBAA99}"/>
              </a:ext>
            </a:extLst>
          </p:cNvPr>
          <p:cNvSpPr txBox="1"/>
          <p:nvPr/>
        </p:nvSpPr>
        <p:spPr>
          <a:xfrm>
            <a:off x="1626386" y="1673888"/>
            <a:ext cx="7305878" cy="306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  <a:endParaRPr lang="en-US" sz="2800" dirty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Bioinformatics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HPC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GPUS + NVIDIA clara parabricks pipelines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6D3EF-B3A8-43E2-929D-E576BEF6A793}"/>
              </a:ext>
            </a:extLst>
          </p:cNvPr>
          <p:cNvSpPr txBox="1"/>
          <p:nvPr/>
        </p:nvSpPr>
        <p:spPr>
          <a:xfrm>
            <a:off x="8932264" y="1596944"/>
            <a:ext cx="7305878" cy="377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Times</a:t>
            </a:r>
            <a:endParaRPr lang="en-US" sz="2800" dirty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100X exome – CPC ~ 8-12 hours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i="1" dirty="0">
                <a:solidFill>
                  <a:srgbClr val="92D050"/>
                </a:solidFill>
                <a:latin typeface="Arial"/>
                <a:cs typeface="Arial"/>
              </a:rPr>
              <a:t>100X exome – GPU ~ 6-12 mins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2800" dirty="0">
              <a:solidFill>
                <a:srgbClr val="00B0F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30X genome – CPU ~ 30-48 hours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i="1" dirty="0">
                <a:solidFill>
                  <a:srgbClr val="92D050"/>
                </a:solidFill>
                <a:latin typeface="Arial"/>
                <a:cs typeface="Arial"/>
              </a:rPr>
              <a:t>30X genome  – GPU ~ 4 hours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2F8B6F-2325-45D9-89E5-1212462C2756}"/>
              </a:ext>
            </a:extLst>
          </p:cNvPr>
          <p:cNvSpPr/>
          <p:nvPr/>
        </p:nvSpPr>
        <p:spPr>
          <a:xfrm>
            <a:off x="1088407" y="5519653"/>
            <a:ext cx="15445437" cy="27080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C4976-30CB-4546-94C5-7972427AE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333" y="5519652"/>
            <a:ext cx="10368012" cy="270818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A8AF7DE-48FF-4A21-90E5-621F3D3981D6}"/>
              </a:ext>
            </a:extLst>
          </p:cNvPr>
          <p:cNvSpPr/>
          <p:nvPr/>
        </p:nvSpPr>
        <p:spPr>
          <a:xfrm>
            <a:off x="8573149" y="5590838"/>
            <a:ext cx="1900887" cy="2365628"/>
          </a:xfrm>
          <a:custGeom>
            <a:avLst/>
            <a:gdLst>
              <a:gd name="connsiteX0" fmla="*/ 0 w 1900887"/>
              <a:gd name="connsiteY0" fmla="*/ 1182814 h 2365628"/>
              <a:gd name="connsiteX1" fmla="*/ 950444 w 1900887"/>
              <a:gd name="connsiteY1" fmla="*/ 0 h 2365628"/>
              <a:gd name="connsiteX2" fmla="*/ 1900888 w 1900887"/>
              <a:gd name="connsiteY2" fmla="*/ 1182814 h 2365628"/>
              <a:gd name="connsiteX3" fmla="*/ 950444 w 1900887"/>
              <a:gd name="connsiteY3" fmla="*/ 2365628 h 2365628"/>
              <a:gd name="connsiteX4" fmla="*/ 0 w 1900887"/>
              <a:gd name="connsiteY4" fmla="*/ 1182814 h 236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887" h="2365628" extrusionOk="0">
                <a:moveTo>
                  <a:pt x="0" y="1182814"/>
                </a:moveTo>
                <a:cubicBezTo>
                  <a:pt x="-25996" y="524742"/>
                  <a:pt x="381876" y="-4620"/>
                  <a:pt x="950444" y="0"/>
                </a:cubicBezTo>
                <a:cubicBezTo>
                  <a:pt x="1452894" y="58391"/>
                  <a:pt x="1818370" y="459443"/>
                  <a:pt x="1900888" y="1182814"/>
                </a:cubicBezTo>
                <a:cubicBezTo>
                  <a:pt x="1923629" y="1819834"/>
                  <a:pt x="1492015" y="2364198"/>
                  <a:pt x="950444" y="2365628"/>
                </a:cubicBezTo>
                <a:cubicBezTo>
                  <a:pt x="416451" y="2309457"/>
                  <a:pt x="-41488" y="1938433"/>
                  <a:pt x="0" y="1182814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11229773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04426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647B16-A45D-4A52-A3FC-67E0F933A58C}"/>
              </a:ext>
            </a:extLst>
          </p:cNvPr>
          <p:cNvSpPr/>
          <p:nvPr/>
        </p:nvSpPr>
        <p:spPr>
          <a:xfrm>
            <a:off x="521482" y="2294398"/>
            <a:ext cx="8448351" cy="440811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Picture 8" descr="A picture containing object, clock, soccer&#10;&#10;Description automatically generated">
            <a:extLst>
              <a:ext uri="{FF2B5EF4-FFF2-40B4-BE49-F238E27FC236}">
                <a16:creationId xmlns:a16="http://schemas.microsoft.com/office/drawing/2014/main" id="{EA16B556-519E-4A14-B0FA-A972F4956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982" y="2294401"/>
            <a:ext cx="7836649" cy="4408115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AD833670-4D5F-432C-8246-BD9F1E48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84" y="609038"/>
            <a:ext cx="8142500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Scalability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60364-3F80-40B8-8D08-DB7CEB46AFA4}"/>
              </a:ext>
            </a:extLst>
          </p:cNvPr>
          <p:cNvSpPr txBox="1"/>
          <p:nvPr/>
        </p:nvSpPr>
        <p:spPr>
          <a:xfrm>
            <a:off x="1409802" y="2608610"/>
            <a:ext cx="4873554" cy="377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Why?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Treat more patients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Reduce costs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Snakemake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973960-5438-4E1B-AF80-025B440FC804}"/>
              </a:ext>
            </a:extLst>
          </p:cNvPr>
          <p:cNvSpPr txBox="1">
            <a:spLocks/>
          </p:cNvSpPr>
          <p:nvPr/>
        </p:nvSpPr>
        <p:spPr>
          <a:xfrm>
            <a:off x="8969833" y="6931614"/>
            <a:ext cx="7264154" cy="1249660"/>
          </a:xfrm>
          <a:prstGeom prst="rect">
            <a:avLst/>
          </a:prstGeom>
        </p:spPr>
        <p:txBody>
          <a:bodyPr>
            <a:no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NZ" sz="2400" b="1" i="1" dirty="0">
                <a:ea typeface="Calibri" panose="020F0502020204030204" pitchFamily="34" charset="0"/>
              </a:rPr>
              <a:t>“Snakemake is a little like your favourite childhood game”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8CAEDA-F6ED-41A9-B194-203570A5B40C}"/>
              </a:ext>
            </a:extLst>
          </p:cNvPr>
          <p:cNvSpPr/>
          <p:nvPr/>
        </p:nvSpPr>
        <p:spPr>
          <a:xfrm>
            <a:off x="527631" y="2294400"/>
            <a:ext cx="16291149" cy="44081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707065-2330-4F46-AA82-0EB809D7DD26}"/>
              </a:ext>
            </a:extLst>
          </p:cNvPr>
          <p:cNvSpPr/>
          <p:nvPr/>
        </p:nvSpPr>
        <p:spPr>
          <a:xfrm>
            <a:off x="521482" y="2294397"/>
            <a:ext cx="16291149" cy="581051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B5AA82B-B17F-48D3-B399-7C0B143E84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0"/>
          <a:stretch/>
        </p:blipFill>
        <p:spPr>
          <a:xfrm>
            <a:off x="5417954" y="1564397"/>
            <a:ext cx="3293977" cy="36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7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F23BB2-AB12-461E-91E9-9CC57C8BA199}"/>
              </a:ext>
            </a:extLst>
          </p:cNvPr>
          <p:cNvSpPr/>
          <p:nvPr/>
        </p:nvSpPr>
        <p:spPr>
          <a:xfrm>
            <a:off x="821095" y="3267323"/>
            <a:ext cx="15750074" cy="37492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3B486D-7096-4DEC-A73E-AD8EB8E2C021}"/>
              </a:ext>
            </a:extLst>
          </p:cNvPr>
          <p:cNvSpPr/>
          <p:nvPr/>
        </p:nvSpPr>
        <p:spPr>
          <a:xfrm>
            <a:off x="317241" y="4068147"/>
            <a:ext cx="11084767" cy="12192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75029-98AF-4EAE-AC21-AB8CA26C82C8}"/>
              </a:ext>
            </a:extLst>
          </p:cNvPr>
          <p:cNvSpPr/>
          <p:nvPr/>
        </p:nvSpPr>
        <p:spPr>
          <a:xfrm>
            <a:off x="1121451" y="4410252"/>
            <a:ext cx="145077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NZ" sz="40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/>
              </a:rPr>
              <a:t>Clinical genomics and the </a:t>
            </a:r>
            <a:r>
              <a:rPr lang="en-NZ" sz="4000" i="1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/>
              </a:rPr>
              <a:t>need</a:t>
            </a:r>
            <a:r>
              <a:rPr lang="en-NZ" sz="40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/>
              </a:rPr>
              <a:t> for </a:t>
            </a:r>
            <a:r>
              <a:rPr lang="en-NZ" sz="4000" i="1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/>
              </a:rPr>
              <a:t>speed</a:t>
            </a:r>
            <a:r>
              <a:rPr lang="en-NZ" sz="40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/>
              </a:rPr>
              <a:t>… </a:t>
            </a:r>
          </a:p>
          <a:p>
            <a:pPr lvl="0">
              <a:lnSpc>
                <a:spcPct val="90000"/>
              </a:lnSpc>
            </a:pPr>
            <a:endParaRPr lang="en-NZ" sz="4000" dirty="0">
              <a:solidFill>
                <a:prstClr val="black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lvl="0">
              <a:lnSpc>
                <a:spcPct val="90000"/>
              </a:lnSpc>
            </a:pPr>
            <a:r>
              <a:rPr lang="en-NZ" sz="4000" dirty="0">
                <a:latin typeface="Arial"/>
                <a:ea typeface="Calibri" panose="020F0502020204030204" pitchFamily="34" charset="0"/>
                <a:cs typeface="Arial"/>
              </a:rPr>
              <a:t>	…and scalability, portability, reproducibility, interpretability</a:t>
            </a:r>
          </a:p>
        </p:txBody>
      </p:sp>
    </p:spTree>
    <p:extLst>
      <p:ext uri="{BB962C8B-B14F-4D97-AF65-F5344CB8AC3E}">
        <p14:creationId xmlns:p14="http://schemas.microsoft.com/office/powerpoint/2010/main" val="3860856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5D5776-665D-49B6-BF12-D1F1DC087DDB}"/>
              </a:ext>
            </a:extLst>
          </p:cNvPr>
          <p:cNvSpPr/>
          <p:nvPr/>
        </p:nvSpPr>
        <p:spPr>
          <a:xfrm>
            <a:off x="11802367" y="2948514"/>
            <a:ext cx="5151072" cy="440811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 descr="A picture containing computer, large, standing, machine&#10;&#10;Description automatically generated">
            <a:extLst>
              <a:ext uri="{FF2B5EF4-FFF2-40B4-BE49-F238E27FC236}">
                <a16:creationId xmlns:a16="http://schemas.microsoft.com/office/drawing/2014/main" id="{BA5ECF0A-954E-4E8C-8F89-D0728E570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5" y="2980860"/>
            <a:ext cx="10335736" cy="43757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AD833670-4D5F-432C-8246-BD9F1E48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8" y="609600"/>
            <a:ext cx="8142500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Scalability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60364-3F80-40B8-8D08-DB7CEB46AFA4}"/>
              </a:ext>
            </a:extLst>
          </p:cNvPr>
          <p:cNvSpPr txBox="1"/>
          <p:nvPr/>
        </p:nvSpPr>
        <p:spPr>
          <a:xfrm>
            <a:off x="12295419" y="3452366"/>
            <a:ext cx="4164967" cy="298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HPC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Integration with workflow schedulers (like SLURM)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973960-5438-4E1B-AF80-025B440FC804}"/>
              </a:ext>
            </a:extLst>
          </p:cNvPr>
          <p:cNvSpPr txBox="1">
            <a:spLocks/>
          </p:cNvSpPr>
          <p:nvPr/>
        </p:nvSpPr>
        <p:spPr>
          <a:xfrm>
            <a:off x="3943170" y="6871161"/>
            <a:ext cx="6982691" cy="635097"/>
          </a:xfrm>
          <a:prstGeom prst="rect">
            <a:avLst/>
          </a:prstGeom>
        </p:spPr>
        <p:txBody>
          <a:bodyPr>
            <a:no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NZ" sz="2400" b="1" i="1" dirty="0">
                <a:solidFill>
                  <a:schemeClr val="bg1"/>
                </a:solidFill>
                <a:ea typeface="Calibri" panose="020F0502020204030204" pitchFamily="34" charset="0"/>
              </a:rPr>
              <a:t>“New Zealand eScience Infrastructure (NeSI)”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8CAEDA-F6ED-41A9-B194-203570A5B40C}"/>
              </a:ext>
            </a:extLst>
          </p:cNvPr>
          <p:cNvSpPr/>
          <p:nvPr/>
        </p:nvSpPr>
        <p:spPr>
          <a:xfrm>
            <a:off x="590127" y="2948514"/>
            <a:ext cx="11212240" cy="44081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83104B2-EBF3-4BE0-80ED-CBB810575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450" y="5957455"/>
            <a:ext cx="1345633" cy="12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5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9524A7C5-62F7-4FA3-A585-B35F9D48D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-125"/>
          <a:stretch/>
        </p:blipFill>
        <p:spPr>
          <a:xfrm>
            <a:off x="6858001" y="3002083"/>
            <a:ext cx="8395854" cy="4405924"/>
          </a:xfrm>
          <a:prstGeom prst="rect">
            <a:avLst/>
          </a:prstGeom>
          <a:ln w="28575">
            <a:noFill/>
          </a:ln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AD833670-4D5F-432C-8246-BD9F1E48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8" y="609600"/>
            <a:ext cx="8142500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Scalability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60364-3F80-40B8-8D08-DB7CEB46AFA4}"/>
              </a:ext>
            </a:extLst>
          </p:cNvPr>
          <p:cNvSpPr txBox="1"/>
          <p:nvPr/>
        </p:nvSpPr>
        <p:spPr>
          <a:xfrm>
            <a:off x="1614209" y="3595773"/>
            <a:ext cx="4066156" cy="298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GPUs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Further development of NVIDIA clara parabricks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973960-5438-4E1B-AF80-025B440FC804}"/>
              </a:ext>
            </a:extLst>
          </p:cNvPr>
          <p:cNvSpPr txBox="1">
            <a:spLocks/>
          </p:cNvSpPr>
          <p:nvPr/>
        </p:nvSpPr>
        <p:spPr>
          <a:xfrm>
            <a:off x="6524198" y="6756473"/>
            <a:ext cx="2709450" cy="435979"/>
          </a:xfrm>
          <a:prstGeom prst="rect">
            <a:avLst/>
          </a:prstGeom>
        </p:spPr>
        <p:txBody>
          <a:bodyPr>
            <a:no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NZ" sz="2400" b="1" i="1" dirty="0">
                <a:solidFill>
                  <a:schemeClr val="bg1"/>
                </a:solidFill>
                <a:ea typeface="Calibri" panose="020F0502020204030204" pitchFamily="34" charset="0"/>
              </a:rPr>
              <a:t>“NVIDIA A100”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8CAEDA-F6ED-41A9-B194-203570A5B40C}"/>
              </a:ext>
            </a:extLst>
          </p:cNvPr>
          <p:cNvSpPr/>
          <p:nvPr/>
        </p:nvSpPr>
        <p:spPr>
          <a:xfrm>
            <a:off x="698269" y="2999890"/>
            <a:ext cx="16134579" cy="44081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16854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F829B5-7487-41F5-9905-F6E7A3118C94}"/>
              </a:ext>
            </a:extLst>
          </p:cNvPr>
          <p:cNvSpPr/>
          <p:nvPr/>
        </p:nvSpPr>
        <p:spPr>
          <a:xfrm>
            <a:off x="2027155" y="2654053"/>
            <a:ext cx="9942286" cy="414104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40F1E94-2DFE-4352-B738-A23B1901A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Portability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752F0-0D30-4FC0-8568-4AE5731B3311}"/>
              </a:ext>
            </a:extLst>
          </p:cNvPr>
          <p:cNvSpPr txBox="1"/>
          <p:nvPr/>
        </p:nvSpPr>
        <p:spPr>
          <a:xfrm>
            <a:off x="2495172" y="3330130"/>
            <a:ext cx="6921478" cy="2428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Why?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Save the world from headaches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Supports speed, reproducibility, scalability</a:t>
            </a:r>
          </a:p>
        </p:txBody>
      </p:sp>
      <p:pic>
        <p:nvPicPr>
          <p:cNvPr id="8" name="Picture 7" descr="A picture containing text, drawing&#10;&#10;Description automatically generated">
            <a:extLst>
              <a:ext uri="{FF2B5EF4-FFF2-40B4-BE49-F238E27FC236}">
                <a16:creationId xmlns:a16="http://schemas.microsoft.com/office/drawing/2014/main" id="{33A574B5-6BA0-4DD3-A9FE-4A4FA78DC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897" y="1774011"/>
            <a:ext cx="5705475" cy="59912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3888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362045-827D-463A-9B3D-DAD9D0F3E179}"/>
              </a:ext>
            </a:extLst>
          </p:cNvPr>
          <p:cNvSpPr/>
          <p:nvPr/>
        </p:nvSpPr>
        <p:spPr>
          <a:xfrm>
            <a:off x="464280" y="2627085"/>
            <a:ext cx="3921107" cy="535577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CFB536-CEB9-4CA9-81D4-E111B232467E}"/>
              </a:ext>
            </a:extLst>
          </p:cNvPr>
          <p:cNvSpPr/>
          <p:nvPr/>
        </p:nvSpPr>
        <p:spPr>
          <a:xfrm>
            <a:off x="464281" y="2627085"/>
            <a:ext cx="16459200" cy="53557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D3F6639-25A4-419A-B118-1D0B3D632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52" y="1770744"/>
            <a:ext cx="8821381" cy="695422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9DB3B3D4-C6DF-4EF3-9106-12FDECBB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Portability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17073-D426-4657-9356-6D4C3118F156}"/>
              </a:ext>
            </a:extLst>
          </p:cNvPr>
          <p:cNvSpPr txBox="1"/>
          <p:nvPr/>
        </p:nvSpPr>
        <p:spPr>
          <a:xfrm>
            <a:off x="943287" y="3042756"/>
            <a:ext cx="6977130" cy="123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Open source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31686A-9CD3-405C-84D5-0FA87EB44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26" y="4010584"/>
            <a:ext cx="1595254" cy="182314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9F58CC9-3B9B-44CC-AB60-01705A6C33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087" y="4010584"/>
            <a:ext cx="3669889" cy="183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B92C02-36CC-46AF-A7AA-9160D9754791}"/>
              </a:ext>
            </a:extLst>
          </p:cNvPr>
          <p:cNvSpPr/>
          <p:nvPr/>
        </p:nvSpPr>
        <p:spPr>
          <a:xfrm>
            <a:off x="464949" y="2627085"/>
            <a:ext cx="16459200" cy="459113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BA02053-BAAE-4574-AFFE-1C7DAB934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Portability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569ED-50CA-4306-BB4D-FCF0A085E208}"/>
              </a:ext>
            </a:extLst>
          </p:cNvPr>
          <p:cNvSpPr txBox="1"/>
          <p:nvPr/>
        </p:nvSpPr>
        <p:spPr>
          <a:xfrm>
            <a:off x="1478604" y="3001328"/>
            <a:ext cx="6977130" cy="123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Minimal software install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15D0F15-5990-433F-92A1-1648CD602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8885" y="4856987"/>
            <a:ext cx="5271626" cy="109251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CE92870-550D-4EE3-9007-36696F276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24237" y="3900675"/>
            <a:ext cx="2793409" cy="279340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0E29F06-3C0C-43CA-93BC-4392946278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2" t="19966" r="34510" b="9368"/>
          <a:stretch/>
        </p:blipFill>
        <p:spPr>
          <a:xfrm>
            <a:off x="7514602" y="4232795"/>
            <a:ext cx="4110330" cy="22204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68A783-F0B5-4D25-B2A7-5EFBE922B749}"/>
              </a:ext>
            </a:extLst>
          </p:cNvPr>
          <p:cNvSpPr/>
          <p:nvPr/>
        </p:nvSpPr>
        <p:spPr>
          <a:xfrm>
            <a:off x="464948" y="2028305"/>
            <a:ext cx="16459199" cy="5785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61462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5D60EE-470F-4232-8149-8B63B356B2FD}"/>
              </a:ext>
            </a:extLst>
          </p:cNvPr>
          <p:cNvSpPr/>
          <p:nvPr/>
        </p:nvSpPr>
        <p:spPr>
          <a:xfrm>
            <a:off x="464949" y="4876800"/>
            <a:ext cx="16459200" cy="314752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0019C-286D-472C-8C8D-C72417D1D988}"/>
              </a:ext>
            </a:extLst>
          </p:cNvPr>
          <p:cNvSpPr txBox="1"/>
          <p:nvPr/>
        </p:nvSpPr>
        <p:spPr>
          <a:xfrm>
            <a:off x="1091146" y="2779285"/>
            <a:ext cx="7748054" cy="1868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The power of …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latin typeface="Arial"/>
                <a:cs typeface="Arial"/>
              </a:rPr>
              <a:t>snakemake + </a:t>
            </a:r>
            <a:r>
              <a:rPr lang="en-US" sz="2800" dirty="0" err="1">
                <a:latin typeface="Arial"/>
                <a:cs typeface="Arial"/>
              </a:rPr>
              <a:t>conda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envs</a:t>
            </a:r>
            <a:r>
              <a:rPr lang="en-US" sz="2800" dirty="0">
                <a:latin typeface="Arial"/>
                <a:cs typeface="Arial"/>
              </a:rPr>
              <a:t>/singularity containers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ED87E0-7F08-491F-957C-1ECC68678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2" y="5752574"/>
            <a:ext cx="6004191" cy="133977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994499E-6A49-43AF-B387-381FB6FBA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8086" y="5876208"/>
            <a:ext cx="5271626" cy="109251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7AC7039-6A7A-4142-9CC2-D7A8CFE04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87471" y="5025758"/>
            <a:ext cx="2793409" cy="2793409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F5E9A3C-5821-4404-B4BA-C2D951CAC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Portability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D695B7-5530-4AFB-A012-4ECF2747C314}"/>
              </a:ext>
            </a:extLst>
          </p:cNvPr>
          <p:cNvSpPr/>
          <p:nvPr/>
        </p:nvSpPr>
        <p:spPr>
          <a:xfrm>
            <a:off x="464948" y="2627085"/>
            <a:ext cx="16459199" cy="53972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88D0616-16E0-4E05-B34A-492EBF1950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0"/>
          <a:stretch/>
        </p:blipFill>
        <p:spPr>
          <a:xfrm>
            <a:off x="9135539" y="1871783"/>
            <a:ext cx="3293977" cy="36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32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84EACF2-6C55-4449-AC6D-A740B39C3610}"/>
              </a:ext>
            </a:extLst>
          </p:cNvPr>
          <p:cNvSpPr/>
          <p:nvPr/>
        </p:nvSpPr>
        <p:spPr>
          <a:xfrm>
            <a:off x="464280" y="2627085"/>
            <a:ext cx="4274198" cy="5355771"/>
          </a:xfrm>
          <a:prstGeom prst="rect">
            <a:avLst/>
          </a:prstGeom>
          <a:solidFill>
            <a:schemeClr val="tx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0C3883-6C50-4ABE-9E58-D717024F0A8D}"/>
              </a:ext>
            </a:extLst>
          </p:cNvPr>
          <p:cNvSpPr/>
          <p:nvPr/>
        </p:nvSpPr>
        <p:spPr>
          <a:xfrm>
            <a:off x="464281" y="2627085"/>
            <a:ext cx="16459200" cy="53557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7E8AF937-1076-4B83-BDFB-1F6E45C9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Reproducibility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3E97C4-16B3-4C09-A06B-3F386BE7D8DD}"/>
              </a:ext>
            </a:extLst>
          </p:cNvPr>
          <p:cNvSpPr txBox="1"/>
          <p:nvPr/>
        </p:nvSpPr>
        <p:spPr>
          <a:xfrm>
            <a:off x="934011" y="3104878"/>
            <a:ext cx="3545000" cy="4339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solidFill>
                  <a:schemeClr val="bg1"/>
                </a:solidFill>
                <a:latin typeface="Arial"/>
                <a:cs typeface="Arial"/>
              </a:rPr>
              <a:t>Why?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Why not?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solidFill>
                  <a:schemeClr val="bg1"/>
                </a:solidFill>
                <a:latin typeface="Arial"/>
                <a:cs typeface="Arial"/>
              </a:rPr>
              <a:t>How?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Open source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"/>
                <a:cs typeface="Arial"/>
              </a:rPr>
              <a:t>Github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- version tracking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2A7DDFB-CCE1-453E-AFF7-56332642C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08" y="3364868"/>
            <a:ext cx="11774543" cy="389626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E3A56DF-5C3B-4C52-948C-223598F50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/>
          <a:stretch/>
        </p:blipFill>
        <p:spPr>
          <a:xfrm>
            <a:off x="11575674" y="4923902"/>
            <a:ext cx="1595254" cy="1685365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C042270-B1FE-44F2-AA65-6C6D10885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207" y="4774322"/>
            <a:ext cx="3669889" cy="183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83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A53F7E-DC01-411F-A9F1-590B943CC8BF}"/>
              </a:ext>
            </a:extLst>
          </p:cNvPr>
          <p:cNvSpPr/>
          <p:nvPr/>
        </p:nvSpPr>
        <p:spPr>
          <a:xfrm>
            <a:off x="408296" y="2606893"/>
            <a:ext cx="3921107" cy="53557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CBB6B9-4AED-4D04-A9FF-46FB034CE342}"/>
              </a:ext>
            </a:extLst>
          </p:cNvPr>
          <p:cNvSpPr/>
          <p:nvPr/>
        </p:nvSpPr>
        <p:spPr>
          <a:xfrm>
            <a:off x="4329403" y="2606893"/>
            <a:ext cx="12538094" cy="5355771"/>
          </a:xfrm>
          <a:prstGeom prst="rect">
            <a:avLst/>
          </a:prstGeom>
          <a:solidFill>
            <a:schemeClr val="tx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9EB08F5-A688-42E7-A5B5-2F0BC239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Reproducibility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E589E-AE15-47B0-8EF6-26C33262CE18}"/>
              </a:ext>
            </a:extLst>
          </p:cNvPr>
          <p:cNvSpPr txBox="1"/>
          <p:nvPr/>
        </p:nvSpPr>
        <p:spPr>
          <a:xfrm>
            <a:off x="786032" y="3769202"/>
            <a:ext cx="3543371" cy="2505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Documentation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Logging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Interactive reports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79C79B4-0E2F-46F5-8B2F-AF26B6B172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18766" r="1946"/>
          <a:stretch/>
        </p:blipFill>
        <p:spPr>
          <a:xfrm>
            <a:off x="6115997" y="1492357"/>
            <a:ext cx="7084848" cy="60783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50EA4EF8-0417-40FC-A6A3-889032BFC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968" y="1492357"/>
            <a:ext cx="1906148" cy="60783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7211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0DD0E-C34E-457C-9673-22112B73FDBD}"/>
              </a:ext>
            </a:extLst>
          </p:cNvPr>
          <p:cNvSpPr/>
          <p:nvPr/>
        </p:nvSpPr>
        <p:spPr>
          <a:xfrm>
            <a:off x="5964012" y="2828376"/>
            <a:ext cx="10995991" cy="484044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0A016797-23B0-4098-BA0C-47B2B73C0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Interpretability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31F0FE-0942-4CFD-84FB-C1CFDB9164F3}"/>
              </a:ext>
            </a:extLst>
          </p:cNvPr>
          <p:cNvSpPr txBox="1"/>
          <p:nvPr/>
        </p:nvSpPr>
        <p:spPr>
          <a:xfrm>
            <a:off x="13468131" y="2997094"/>
            <a:ext cx="3615397" cy="4339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Why?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Clinical decision making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Too much data!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2800" i="1" dirty="0">
              <a:latin typeface="Arial"/>
              <a:cs typeface="Arial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Scout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C79666-FB87-468B-997C-847CEFF59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47" y="2084776"/>
            <a:ext cx="12178560" cy="647092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92CAB33-5BD1-4DCB-9E0E-2CCB1F37F89F}"/>
              </a:ext>
            </a:extLst>
          </p:cNvPr>
          <p:cNvSpPr txBox="1">
            <a:spLocks/>
          </p:cNvSpPr>
          <p:nvPr/>
        </p:nvSpPr>
        <p:spPr>
          <a:xfrm>
            <a:off x="7859030" y="7928550"/>
            <a:ext cx="4677729" cy="627146"/>
          </a:xfrm>
          <a:prstGeom prst="rect">
            <a:avLst/>
          </a:prstGeom>
        </p:spPr>
        <p:txBody>
          <a:bodyPr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i="1" dirty="0">
                <a:ea typeface="Calibri" panose="020F0502020204030204" pitchFamily="34" charset="0"/>
              </a:rPr>
              <a:t>“https://github.com/Clinical-Genomics/scout”</a:t>
            </a:r>
            <a:endParaRPr lang="en-NZ" i="1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359369-2C0C-4633-8182-2C1190B4D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310" y="824908"/>
            <a:ext cx="3615397" cy="9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75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AF8973-335E-4D0E-A315-7556F86AAB7C}"/>
              </a:ext>
            </a:extLst>
          </p:cNvPr>
          <p:cNvSpPr/>
          <p:nvPr/>
        </p:nvSpPr>
        <p:spPr>
          <a:xfrm>
            <a:off x="5374433" y="1380931"/>
            <a:ext cx="11377723" cy="659502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786A07F8-AE80-48E5-9690-9F9A7F4E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Interpretability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77E13-CC2D-4770-9B07-DA70CD469B27}"/>
              </a:ext>
            </a:extLst>
          </p:cNvPr>
          <p:cNvSpPr txBox="1"/>
          <p:nvPr/>
        </p:nvSpPr>
        <p:spPr>
          <a:xfrm>
            <a:off x="9924281" y="2858886"/>
            <a:ext cx="6553127" cy="377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Why?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Collaborative pipeline development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i="1" dirty="0">
                <a:latin typeface="Arial"/>
                <a:cs typeface="Arial"/>
              </a:rPr>
              <a:t>How?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Workflow language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Documentation</a:t>
            </a: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3BF6E99F-8B6E-47A0-9F72-0E8591EAC0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9" b="41126"/>
          <a:stretch/>
        </p:blipFill>
        <p:spPr>
          <a:xfrm>
            <a:off x="817903" y="1661266"/>
            <a:ext cx="8782783" cy="486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8FA5F0FF-0D8F-41B0-8997-7DBA2BDED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03" y="6708464"/>
            <a:ext cx="8782783" cy="26550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5497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F5B16BD3-325F-4840-80B0-987CC0DA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Clinical genomics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3855D-75EE-471D-927E-8E9EBE2DE871}"/>
              </a:ext>
            </a:extLst>
          </p:cNvPr>
          <p:cNvSpPr txBox="1"/>
          <p:nvPr/>
        </p:nvSpPr>
        <p:spPr>
          <a:xfrm>
            <a:off x="6249357" y="3416988"/>
            <a:ext cx="4726043" cy="306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We’re working on humans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High accuracy required for clinical use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More data available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Pipelines are </a:t>
            </a:r>
            <a:r>
              <a:rPr lang="en-US" sz="2800" dirty="0" err="1">
                <a:latin typeface="Arial"/>
                <a:cs typeface="Arial"/>
              </a:rPr>
              <a:t>generalised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08F218-4FA8-41C3-9431-941AE1A7938C}"/>
              </a:ext>
            </a:extLst>
          </p:cNvPr>
          <p:cNvSpPr/>
          <p:nvPr/>
        </p:nvSpPr>
        <p:spPr>
          <a:xfrm>
            <a:off x="634025" y="2313709"/>
            <a:ext cx="16198823" cy="53621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Picture 6" descr="A picture containing object, sitting, walking, blue&#10;&#10;Description automatically generated">
            <a:extLst>
              <a:ext uri="{FF2B5EF4-FFF2-40B4-BE49-F238E27FC236}">
                <a16:creationId xmlns:a16="http://schemas.microsoft.com/office/drawing/2014/main" id="{21B13E60-4094-4B3B-B38A-84CBB6355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5" y="2313709"/>
            <a:ext cx="5337284" cy="5337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0166A4-E0E0-4E29-880A-B02757E905A3}"/>
              </a:ext>
            </a:extLst>
          </p:cNvPr>
          <p:cNvSpPr/>
          <p:nvPr/>
        </p:nvSpPr>
        <p:spPr>
          <a:xfrm>
            <a:off x="634026" y="2321994"/>
            <a:ext cx="10734930" cy="53538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Picture 12" descr="A picture containing table, sitting, basketball, game&#10;&#10;Description automatically generated">
            <a:extLst>
              <a:ext uri="{FF2B5EF4-FFF2-40B4-BE49-F238E27FC236}">
                <a16:creationId xmlns:a16="http://schemas.microsoft.com/office/drawing/2014/main" id="{292C9FBF-D18A-4E5B-825E-5618359E8C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0" r="10119"/>
          <a:stretch/>
        </p:blipFill>
        <p:spPr>
          <a:xfrm>
            <a:off x="11368952" y="2338566"/>
            <a:ext cx="5463896" cy="531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06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9E93EC-277C-437D-915C-9A771033C617}"/>
              </a:ext>
            </a:extLst>
          </p:cNvPr>
          <p:cNvSpPr/>
          <p:nvPr/>
        </p:nvSpPr>
        <p:spPr>
          <a:xfrm>
            <a:off x="559133" y="2261246"/>
            <a:ext cx="2117566" cy="441664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04315-2C0A-4CE9-B3FB-B71BC6FBEE74}"/>
              </a:ext>
            </a:extLst>
          </p:cNvPr>
          <p:cNvSpPr/>
          <p:nvPr/>
        </p:nvSpPr>
        <p:spPr>
          <a:xfrm>
            <a:off x="2676699" y="2261246"/>
            <a:ext cx="13040402" cy="44166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BA3C588-17C4-4333-B91F-3ADA10D0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Wider context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EECF0-9CED-4C6F-8CA2-E7986DA15881}"/>
              </a:ext>
            </a:extLst>
          </p:cNvPr>
          <p:cNvSpPr txBox="1"/>
          <p:nvPr/>
        </p:nvSpPr>
        <p:spPr>
          <a:xfrm>
            <a:off x="2978726" y="2723885"/>
            <a:ext cx="12109699" cy="362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3371" lvl="1" indent="-4572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Somatic analysis (Chris Print and Ben </a:t>
            </a:r>
            <a:r>
              <a:rPr lang="en-US" sz="2800" dirty="0" err="1">
                <a:latin typeface="Arial"/>
                <a:cs typeface="Arial"/>
              </a:rPr>
              <a:t>Curren</a:t>
            </a:r>
            <a:r>
              <a:rPr lang="en-US" sz="2800" dirty="0">
                <a:latin typeface="Arial"/>
                <a:cs typeface="Arial"/>
              </a:rPr>
              <a:t>)</a:t>
            </a:r>
          </a:p>
          <a:p>
            <a:pPr marL="1289121" lvl="2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  <a:hlinkClick r:id="rId3"/>
              </a:rPr>
              <a:t>https://www.genomics-aotearoa.org.nz/projects/genomic-translational-oncology</a:t>
            </a:r>
            <a:endParaRPr lang="en-US" sz="2800" dirty="0">
              <a:latin typeface="Arial"/>
              <a:cs typeface="Arial"/>
            </a:endParaRPr>
          </a:p>
          <a:p>
            <a:pPr marL="1289121" lvl="2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  <a:hlinkClick r:id="rId4"/>
              </a:rPr>
              <a:t>https://www.genomics-aotearoa.org.nz/projects/rakeiora-pathfinder-genomic-medicine</a:t>
            </a:r>
            <a:r>
              <a:rPr lang="en-US" sz="2800" dirty="0">
                <a:latin typeface="Arial"/>
                <a:cs typeface="Arial"/>
              </a:rPr>
              <a:t> </a:t>
            </a:r>
            <a:endParaRPr lang="en-US" sz="2800" dirty="0">
              <a:latin typeface="Arial"/>
              <a:cs typeface="Arial"/>
              <a:hlinkClick r:id="rId3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935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9E93EC-277C-437D-915C-9A771033C617}"/>
              </a:ext>
            </a:extLst>
          </p:cNvPr>
          <p:cNvSpPr/>
          <p:nvPr/>
        </p:nvSpPr>
        <p:spPr>
          <a:xfrm>
            <a:off x="559133" y="7184043"/>
            <a:ext cx="15157968" cy="2158354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04315-2C0A-4CE9-B3FB-B71BC6FBEE74}"/>
              </a:ext>
            </a:extLst>
          </p:cNvPr>
          <p:cNvSpPr/>
          <p:nvPr/>
        </p:nvSpPr>
        <p:spPr>
          <a:xfrm>
            <a:off x="559133" y="2261246"/>
            <a:ext cx="15157968" cy="49227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BA3C588-17C4-4333-B91F-3ADA10D0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Wider context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EECF0-9CED-4C6F-8CA2-E7986DA15881}"/>
              </a:ext>
            </a:extLst>
          </p:cNvPr>
          <p:cNvSpPr txBox="1"/>
          <p:nvPr/>
        </p:nvSpPr>
        <p:spPr>
          <a:xfrm>
            <a:off x="262788" y="7688016"/>
            <a:ext cx="11261313" cy="2505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3371" lvl="1" indent="-4572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Portable sequencing</a:t>
            </a:r>
          </a:p>
          <a:p>
            <a:pPr marL="1460571" lvl="2" indent="-4572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  <a:hlinkClick r:id="rId5"/>
              </a:rPr>
              <a:t>https://github.com/sirselim/jetson_nanopore_sequencing</a:t>
            </a:r>
            <a:r>
              <a:rPr lang="en-US" sz="2800" dirty="0">
                <a:latin typeface="Arial"/>
                <a:cs typeface="Arial"/>
              </a:rPr>
              <a:t> </a:t>
            </a:r>
            <a:endParaRPr lang="en-US" sz="2800" dirty="0">
              <a:latin typeface="Arial"/>
              <a:cs typeface="Arial"/>
              <a:hlinkClick r:id="rId6"/>
            </a:endParaRP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endParaRPr lang="en-US" sz="2800" dirty="0">
              <a:latin typeface="Arial"/>
              <a:cs typeface="Arial"/>
              <a:hlinkClick r:id="rId6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7" name="VID_20201008_144949">
            <a:hlinkClick r:id="" action="ppaction://media"/>
            <a:extLst>
              <a:ext uri="{FF2B5EF4-FFF2-40B4-BE49-F238E27FC236}">
                <a16:creationId xmlns:a16="http://schemas.microsoft.com/office/drawing/2014/main" id="{78CBA0A5-93B5-4B9C-B22A-25C7BD4094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3306" y="1297011"/>
            <a:ext cx="11094804" cy="6240637"/>
          </a:xfrm>
          <a:prstGeom prst="rect">
            <a:avLst/>
          </a:prstGeom>
        </p:spPr>
      </p:pic>
      <p:pic>
        <p:nvPicPr>
          <p:cNvPr id="9" name="Picture 8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EE13B95C-BE5A-41EF-8C43-D8A17FD552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8" y="2648570"/>
            <a:ext cx="5394036" cy="404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96DC16D-9AF5-4AFC-A6E4-74D80C24C075}"/>
              </a:ext>
            </a:extLst>
          </p:cNvPr>
          <p:cNvSpPr/>
          <p:nvPr/>
        </p:nvSpPr>
        <p:spPr>
          <a:xfrm>
            <a:off x="11589599" y="2224507"/>
            <a:ext cx="5008678" cy="473882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1238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EA25A3-90C7-43FD-90B8-D32A7F883335}"/>
              </a:ext>
            </a:extLst>
          </p:cNvPr>
          <p:cNvSpPr/>
          <p:nvPr/>
        </p:nvSpPr>
        <p:spPr>
          <a:xfrm>
            <a:off x="6165792" y="2224507"/>
            <a:ext cx="5008678" cy="473882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1238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011DF6-C7EF-424A-8665-E889491BA04D}"/>
              </a:ext>
            </a:extLst>
          </p:cNvPr>
          <p:cNvSpPr/>
          <p:nvPr/>
        </p:nvSpPr>
        <p:spPr>
          <a:xfrm>
            <a:off x="741986" y="2204904"/>
            <a:ext cx="5008678" cy="473882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1238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25925DE-7ADD-4BC8-A42C-4AD025C0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Where to from here?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D6B49-DE86-4F40-BF25-59748EF729D7}"/>
              </a:ext>
            </a:extLst>
          </p:cNvPr>
          <p:cNvSpPr txBox="1"/>
          <p:nvPr/>
        </p:nvSpPr>
        <p:spPr>
          <a:xfrm>
            <a:off x="1085447" y="2537817"/>
            <a:ext cx="4322683" cy="308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b="1" i="1" dirty="0">
                <a:latin typeface="Arial"/>
                <a:cs typeface="Arial"/>
              </a:rPr>
              <a:t>Where we are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We’ve developed GATK best practice, species agnostic, pipelines for analyzing single samples or cohorts of WES/</a:t>
            </a:r>
            <a:r>
              <a:rPr lang="en-US" sz="2400">
                <a:latin typeface="Arial"/>
                <a:cs typeface="Arial"/>
              </a:rPr>
              <a:t>WGS data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99CD2-A6AA-4094-89B3-24F37F70B296}"/>
              </a:ext>
            </a:extLst>
          </p:cNvPr>
          <p:cNvSpPr txBox="1"/>
          <p:nvPr/>
        </p:nvSpPr>
        <p:spPr>
          <a:xfrm>
            <a:off x="6428760" y="2513511"/>
            <a:ext cx="4259664" cy="227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b="1" i="1" dirty="0">
                <a:latin typeface="Arial"/>
                <a:cs typeface="Arial"/>
              </a:rPr>
              <a:t>Where we want to go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Conversations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Share resources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Tx/>
              <a:buChar char="-"/>
            </a:pPr>
            <a:r>
              <a:rPr lang="en-US" sz="2400" dirty="0" err="1">
                <a:latin typeface="Arial"/>
                <a:cs typeface="Arial"/>
              </a:rPr>
              <a:t>Standardisation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E373-812E-489A-92D5-0EB221AEED5C}"/>
              </a:ext>
            </a:extLst>
          </p:cNvPr>
          <p:cNvSpPr txBox="1"/>
          <p:nvPr/>
        </p:nvSpPr>
        <p:spPr>
          <a:xfrm>
            <a:off x="11887199" y="2530538"/>
            <a:ext cx="4509243" cy="178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b="1" i="1" dirty="0">
                <a:latin typeface="Arial"/>
                <a:cs typeface="Arial"/>
              </a:rPr>
              <a:t>We need you!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dirty="0">
                <a:latin typeface="Arial"/>
                <a:cs typeface="Arial"/>
              </a:rPr>
              <a:t>- Community collaboration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2800" dirty="0">
              <a:latin typeface="Arial"/>
              <a:cs typeface="Arial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07E336C6-6598-45B9-BE78-690736F6769E}"/>
              </a:ext>
            </a:extLst>
          </p:cNvPr>
          <p:cNvSpPr/>
          <p:nvPr/>
        </p:nvSpPr>
        <p:spPr>
          <a:xfrm>
            <a:off x="615142" y="7385241"/>
            <a:ext cx="14271583" cy="4502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D307064C-F015-4BFE-AB2A-D01B07B3F3F2}"/>
              </a:ext>
            </a:extLst>
          </p:cNvPr>
          <p:cNvSpPr/>
          <p:nvPr/>
        </p:nvSpPr>
        <p:spPr>
          <a:xfrm>
            <a:off x="14886726" y="7371572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C467A702-B6DE-458C-B62B-47BCF0C2F569}"/>
              </a:ext>
            </a:extLst>
          </p:cNvPr>
          <p:cNvSpPr/>
          <p:nvPr/>
        </p:nvSpPr>
        <p:spPr>
          <a:xfrm>
            <a:off x="15337571" y="7371572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4FAEA280-95F5-4C7F-9DAC-AD1E169FD6C5}"/>
              </a:ext>
            </a:extLst>
          </p:cNvPr>
          <p:cNvSpPr/>
          <p:nvPr/>
        </p:nvSpPr>
        <p:spPr>
          <a:xfrm>
            <a:off x="15788416" y="7371572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C9B1C4EC-CEA0-4080-8843-DA60BCC83DC6}"/>
              </a:ext>
            </a:extLst>
          </p:cNvPr>
          <p:cNvSpPr/>
          <p:nvPr/>
        </p:nvSpPr>
        <p:spPr>
          <a:xfrm>
            <a:off x="16239261" y="7357903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3F6D71F2-4A4E-44A2-9107-70386A415F87}"/>
              </a:ext>
            </a:extLst>
          </p:cNvPr>
          <p:cNvSpPr/>
          <p:nvPr/>
        </p:nvSpPr>
        <p:spPr>
          <a:xfrm>
            <a:off x="615142" y="1437477"/>
            <a:ext cx="14271583" cy="4502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EC2DC1F5-3283-424A-9C19-AD707CA16A82}"/>
              </a:ext>
            </a:extLst>
          </p:cNvPr>
          <p:cNvSpPr/>
          <p:nvPr/>
        </p:nvSpPr>
        <p:spPr>
          <a:xfrm>
            <a:off x="14886726" y="1423808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78B2C48-D0B4-4F6A-96FE-7F4766A689A4}"/>
              </a:ext>
            </a:extLst>
          </p:cNvPr>
          <p:cNvSpPr/>
          <p:nvPr/>
        </p:nvSpPr>
        <p:spPr>
          <a:xfrm>
            <a:off x="15337571" y="1423808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158B3E95-2162-4749-BE23-7F7F2CF9B8F5}"/>
              </a:ext>
            </a:extLst>
          </p:cNvPr>
          <p:cNvSpPr/>
          <p:nvPr/>
        </p:nvSpPr>
        <p:spPr>
          <a:xfrm>
            <a:off x="15788416" y="1423808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2C582E38-ECE3-4F25-ADE5-274E1A674279}"/>
              </a:ext>
            </a:extLst>
          </p:cNvPr>
          <p:cNvSpPr/>
          <p:nvPr/>
        </p:nvSpPr>
        <p:spPr>
          <a:xfrm>
            <a:off x="16239261" y="1410139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F04D9E-A33B-4583-BC85-C93BC6147A86}"/>
              </a:ext>
            </a:extLst>
          </p:cNvPr>
          <p:cNvSpPr/>
          <p:nvPr/>
        </p:nvSpPr>
        <p:spPr>
          <a:xfrm>
            <a:off x="1866222" y="8107154"/>
            <a:ext cx="10228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Roboto"/>
              </a:rPr>
              <a:t>“A nationwide network, shared best practice and a joint infrastructure will therefore improve New Zealand’s bioinformatics capability” – Genomics Aotearoa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634779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E25925DE-7ADD-4BC8-A42C-4AD025C0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109698" cy="1685365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How to get started with the pipelines?</a:t>
            </a:r>
            <a:endParaRPr lang="en-US" sz="4000" b="0" dirty="0">
              <a:solidFill>
                <a:srgbClr val="00AEEF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6B06DF-0E6A-4014-B5AB-10A0F830F03E}"/>
              </a:ext>
            </a:extLst>
          </p:cNvPr>
          <p:cNvSpPr/>
          <p:nvPr/>
        </p:nvSpPr>
        <p:spPr>
          <a:xfrm>
            <a:off x="820637" y="2295964"/>
            <a:ext cx="15582579" cy="56940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42A4D-6E56-48CB-86C1-52FA7B94B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2574" b="357"/>
          <a:stretch/>
        </p:blipFill>
        <p:spPr>
          <a:xfrm>
            <a:off x="10602453" y="2303749"/>
            <a:ext cx="5800763" cy="5686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291A25-8F7F-41B9-A57B-DD0E9C766E4E}"/>
              </a:ext>
            </a:extLst>
          </p:cNvPr>
          <p:cNvSpPr txBox="1"/>
          <p:nvPr/>
        </p:nvSpPr>
        <p:spPr>
          <a:xfrm>
            <a:off x="1656411" y="2554687"/>
            <a:ext cx="6756069" cy="5694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Fork repo’s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Test data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000" i="1" dirty="0">
                <a:latin typeface="Arial"/>
                <a:cs typeface="Arial"/>
                <a:hlinkClick r:id="rId4"/>
              </a:rPr>
              <a:t>https://ftp-trace.ncbi.nih.gov/ReferenceSamples/giab/data/NA12878/Garvan_NA12878_HG001_HiSeq_Exome</a:t>
            </a:r>
            <a:endParaRPr lang="en-US" sz="2000" i="1" dirty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Contribute back!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Bugs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Feature requests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Developments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51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F5B16BD3-325F-4840-80B0-987CC0DA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Clinical genomics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3855D-75EE-471D-927E-8E9EBE2DE871}"/>
              </a:ext>
            </a:extLst>
          </p:cNvPr>
          <p:cNvSpPr txBox="1"/>
          <p:nvPr/>
        </p:nvSpPr>
        <p:spPr>
          <a:xfrm>
            <a:off x="1389726" y="2860935"/>
            <a:ext cx="7735613" cy="3142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What is clinical genomics?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Clinical genomics as of 2020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Rapid advances in genomic technology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Reduced cost of sequencing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Uptake of genomic technology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8F1FA7D-F515-4987-B8A1-7F5FCCE6F7FB}"/>
              </a:ext>
            </a:extLst>
          </p:cNvPr>
          <p:cNvSpPr txBox="1">
            <a:spLocks/>
          </p:cNvSpPr>
          <p:nvPr/>
        </p:nvSpPr>
        <p:spPr>
          <a:xfrm>
            <a:off x="634025" y="6971640"/>
            <a:ext cx="13151248" cy="2082165"/>
          </a:xfrm>
          <a:prstGeom prst="rect">
            <a:avLst/>
          </a:prstGeom>
        </p:spPr>
        <p:txBody>
          <a:bodyPr>
            <a:no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NZ" sz="2400" b="1" i="1" dirty="0">
                <a:ea typeface="Calibri" panose="020F0502020204030204" pitchFamily="34" charset="0"/>
              </a:rPr>
              <a:t>“Genomic technologies are reaching the point of being able to detect genetic variation in patients at high accuracy and reduced cost, offering the promise of fundamentally altering medicine”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NZ" sz="2400" b="1" i="1" dirty="0">
                <a:ea typeface="Calibri" panose="020F0502020204030204" pitchFamily="34" charset="0"/>
              </a:rPr>
              <a:t>Katsanis &amp; Katsanis, Nature Reviews Genetics, 2013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08F218-4FA8-41C3-9431-941AE1A7938C}"/>
              </a:ext>
            </a:extLst>
          </p:cNvPr>
          <p:cNvSpPr/>
          <p:nvPr/>
        </p:nvSpPr>
        <p:spPr>
          <a:xfrm>
            <a:off x="634025" y="2311375"/>
            <a:ext cx="16102265" cy="42417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164DA0C4-5B8A-4DC7-AC57-037A5F936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631" y="2296955"/>
            <a:ext cx="7566659" cy="425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59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8C90DD2-90F1-4B2F-BD1F-DE8084DD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Our people, projects and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704316-7777-42EF-9414-FCE350B24176}"/>
              </a:ext>
            </a:extLst>
          </p:cNvPr>
          <p:cNvSpPr txBox="1"/>
          <p:nvPr/>
        </p:nvSpPr>
        <p:spPr>
          <a:xfrm>
            <a:off x="5908021" y="5999759"/>
            <a:ext cx="2568807" cy="260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Joep de Ligt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Arial"/>
                <a:cs typeface="Arial"/>
              </a:rPr>
              <a:t>Technical Lead Bioinformatics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endParaRPr lang="en-US" sz="500" i="1" dirty="0">
              <a:latin typeface="Arial"/>
              <a:cs typeface="Arial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Arial"/>
                <a:cs typeface="Arial"/>
              </a:rPr>
              <a:t>Science Leadership Team – Genomics Aotearoa</a:t>
            </a:r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DA3B95A-E736-44E8-A6E9-F940E1F76B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 r="7681"/>
          <a:stretch/>
        </p:blipFill>
        <p:spPr>
          <a:xfrm>
            <a:off x="11349179" y="2509401"/>
            <a:ext cx="2456010" cy="3290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2B7FCA-6005-4734-ACF5-4545740FF305}"/>
              </a:ext>
            </a:extLst>
          </p:cNvPr>
          <p:cNvSpPr txBox="1"/>
          <p:nvPr/>
        </p:nvSpPr>
        <p:spPr>
          <a:xfrm>
            <a:off x="11292780" y="5996025"/>
            <a:ext cx="2568807" cy="89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Alessandra Santana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Arial"/>
                <a:cs typeface="Arial"/>
              </a:rPr>
              <a:t>PhD student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9A2629-16B7-4D97-A8B8-8F691B6F14A0}"/>
              </a:ext>
            </a:extLst>
          </p:cNvPr>
          <p:cNvSpPr txBox="1"/>
          <p:nvPr/>
        </p:nvSpPr>
        <p:spPr>
          <a:xfrm>
            <a:off x="14222649" y="5996500"/>
            <a:ext cx="2568807" cy="89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Nathan Russell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Arial"/>
                <a:cs typeface="Arial"/>
              </a:rPr>
              <a:t>PhD student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8FA2AE-645D-4D99-9EC1-AD88233FF408}"/>
              </a:ext>
            </a:extLst>
          </p:cNvPr>
          <p:cNvSpPr txBox="1"/>
          <p:nvPr/>
        </p:nvSpPr>
        <p:spPr>
          <a:xfrm>
            <a:off x="8661532" y="5999759"/>
            <a:ext cx="2568807" cy="1252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Jane Clapham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Arial"/>
                <a:cs typeface="Arial"/>
              </a:rPr>
              <a:t>Senior  Laboratory Technician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73284-8E20-4947-B542-BE735728E7C6}"/>
              </a:ext>
            </a:extLst>
          </p:cNvPr>
          <p:cNvSpPr txBox="1"/>
          <p:nvPr/>
        </p:nvSpPr>
        <p:spPr>
          <a:xfrm>
            <a:off x="3092625" y="5999759"/>
            <a:ext cx="2568807" cy="298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Donia Macartney-Coxson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Arial"/>
                <a:cs typeface="Arial"/>
              </a:rPr>
              <a:t>Human Genomics Science Leader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endParaRPr lang="en-US" sz="500" i="1" dirty="0">
              <a:latin typeface="Arial"/>
              <a:cs typeface="Arial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NZ" i="1" dirty="0" err="1">
                <a:latin typeface="Arial"/>
                <a:cs typeface="Arial"/>
              </a:rPr>
              <a:t>Rakeiora</a:t>
            </a:r>
            <a:r>
              <a:rPr lang="en-NZ" i="1" dirty="0">
                <a:latin typeface="Arial"/>
                <a:cs typeface="Arial"/>
              </a:rPr>
              <a:t> Leadership Team - Genomics Aotearoa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D13F9B-824C-4001-8D7C-C2E00A91E81E}"/>
              </a:ext>
            </a:extLst>
          </p:cNvPr>
          <p:cNvSpPr txBox="1"/>
          <p:nvPr/>
        </p:nvSpPr>
        <p:spPr>
          <a:xfrm>
            <a:off x="358716" y="5999759"/>
            <a:ext cx="2568807" cy="2946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Miles Benton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Arial"/>
                <a:cs typeface="Arial"/>
              </a:rPr>
              <a:t>Senior Scientist Bioinformatics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endParaRPr lang="en-US" sz="500" i="1" dirty="0">
              <a:latin typeface="Arial"/>
              <a:cs typeface="Arial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Arial"/>
                <a:cs typeface="Arial"/>
              </a:rPr>
              <a:t>Bioinformatics Leadership Team (Health) - Genomics Aotearoa</a:t>
            </a:r>
          </a:p>
        </p:txBody>
      </p:sp>
      <p:pic>
        <p:nvPicPr>
          <p:cNvPr id="14" name="Picture 13" descr="A person holding a dog&#10;&#10;Description automatically generated">
            <a:extLst>
              <a:ext uri="{FF2B5EF4-FFF2-40B4-BE49-F238E27FC236}">
                <a16:creationId xmlns:a16="http://schemas.microsoft.com/office/drawing/2014/main" id="{C9BF2E86-4A7E-41B0-9237-74F9BB772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587" y="2509401"/>
            <a:ext cx="3290932" cy="3290932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906B3BA-A192-471F-9BF1-8F9812836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r="19211"/>
          <a:stretch/>
        </p:blipFill>
        <p:spPr>
          <a:xfrm>
            <a:off x="8592250" y="2512660"/>
            <a:ext cx="2707373" cy="32909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E8E7DA-A0B7-4F5D-98EC-80AE0CF0EC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5591"/>
          <a:stretch/>
        </p:blipFill>
        <p:spPr>
          <a:xfrm>
            <a:off x="5835320" y="2511077"/>
            <a:ext cx="2707374" cy="32940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D7D1D9-1E4A-4F1E-87E6-DCB04E41AC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0" r="8009"/>
          <a:stretch/>
        </p:blipFill>
        <p:spPr>
          <a:xfrm>
            <a:off x="216196" y="2511077"/>
            <a:ext cx="2847907" cy="32892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89F511-54C0-4C83-ACAF-B507DA193ADC}"/>
              </a:ext>
            </a:extLst>
          </p:cNvPr>
          <p:cNvSpPr txBox="1"/>
          <p:nvPr/>
        </p:nvSpPr>
        <p:spPr>
          <a:xfrm>
            <a:off x="612617" y="1666187"/>
            <a:ext cx="16115028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latin typeface="Arial"/>
                <a:cs typeface="Arial"/>
              </a:rPr>
              <a:t>Human genomics team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4D87E8E-4F94-48B0-829F-221B0C822B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2" r="6663"/>
          <a:stretch/>
        </p:blipFill>
        <p:spPr>
          <a:xfrm>
            <a:off x="3120695" y="2511077"/>
            <a:ext cx="2661470" cy="32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12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68307A-E8B2-4DD9-AF26-16A9E038E60D}"/>
              </a:ext>
            </a:extLst>
          </p:cNvPr>
          <p:cNvSpPr/>
          <p:nvPr/>
        </p:nvSpPr>
        <p:spPr>
          <a:xfrm>
            <a:off x="1091148" y="2150352"/>
            <a:ext cx="7418776" cy="57633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CEF12462-2324-4555-912D-759124F16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Our people, projects and 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993E37-4AF9-4B9F-8289-3301839B0CB7}"/>
              </a:ext>
            </a:extLst>
          </p:cNvPr>
          <p:cNvSpPr txBox="1"/>
          <p:nvPr/>
        </p:nvSpPr>
        <p:spPr>
          <a:xfrm>
            <a:off x="1474726" y="2882578"/>
            <a:ext cx="6646727" cy="4185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Independent research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Clinical diagnostics through genetics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Contract(s) with CCDHB Wellington Regional Genetics Lab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Providing support to CCDHB for Clinical Genomics GA project (Stephen Robertson)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632A20-9690-4AC9-83AA-4D7C67A8794B}"/>
              </a:ext>
            </a:extLst>
          </p:cNvPr>
          <p:cNvSpPr/>
          <p:nvPr/>
        </p:nvSpPr>
        <p:spPr>
          <a:xfrm>
            <a:off x="8509924" y="2150352"/>
            <a:ext cx="7739191" cy="57633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73CBC-640F-49DB-B807-51237299C8E0}"/>
              </a:ext>
            </a:extLst>
          </p:cNvPr>
          <p:cNvSpPr txBox="1"/>
          <p:nvPr/>
        </p:nvSpPr>
        <p:spPr>
          <a:xfrm>
            <a:off x="8893502" y="2882578"/>
            <a:ext cx="6972035" cy="4185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Clinical research, in collaboration with local clinician (Richard Carroll) - hyperparathyroidism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Sequencing 100 exomes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Engaging clinicians from other DHBs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Exploring the replacement of gene panels with exome/genome</a:t>
            </a:r>
          </a:p>
        </p:txBody>
      </p:sp>
    </p:spTree>
    <p:extLst>
      <p:ext uri="{BB962C8B-B14F-4D97-AF65-F5344CB8AC3E}">
        <p14:creationId xmlns:p14="http://schemas.microsoft.com/office/powerpoint/2010/main" val="421902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8629141-0AE4-4D7B-A171-FB311FCCDE47}"/>
              </a:ext>
            </a:extLst>
          </p:cNvPr>
          <p:cNvSpPr/>
          <p:nvPr/>
        </p:nvSpPr>
        <p:spPr>
          <a:xfrm>
            <a:off x="1206618" y="2130834"/>
            <a:ext cx="14927025" cy="3882213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27E52576-9347-41F1-9BB3-7DE016C9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My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75A8F-2563-4B07-9767-FAC92B0B270B}"/>
              </a:ext>
            </a:extLst>
          </p:cNvPr>
          <p:cNvSpPr txBox="1"/>
          <p:nvPr/>
        </p:nvSpPr>
        <p:spPr>
          <a:xfrm>
            <a:off x="1221905" y="6479382"/>
            <a:ext cx="16115028" cy="123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Overhaul pipelines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Implement user interface for clinicians to explore data (scout)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7CB75-436A-4EA0-B1FD-075771BA4279}"/>
              </a:ext>
            </a:extLst>
          </p:cNvPr>
          <p:cNvSpPr txBox="1"/>
          <p:nvPr/>
        </p:nvSpPr>
        <p:spPr>
          <a:xfrm>
            <a:off x="6118303" y="4318680"/>
            <a:ext cx="253838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Sequencing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569B8-741C-4D62-8C68-791648DEBE28}"/>
              </a:ext>
            </a:extLst>
          </p:cNvPr>
          <p:cNvSpPr txBox="1"/>
          <p:nvPr/>
        </p:nvSpPr>
        <p:spPr>
          <a:xfrm>
            <a:off x="8187827" y="4332349"/>
            <a:ext cx="253838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Bioinformatics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99E57B-7B0B-46E9-9254-6BF94BC6AFF4}"/>
              </a:ext>
            </a:extLst>
          </p:cNvPr>
          <p:cNvSpPr txBox="1"/>
          <p:nvPr/>
        </p:nvSpPr>
        <p:spPr>
          <a:xfrm>
            <a:off x="10648202" y="4017911"/>
            <a:ext cx="2977959" cy="1154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Clinical interpretation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5FE9B649-E258-4D2D-A703-C00304270936}"/>
              </a:ext>
            </a:extLst>
          </p:cNvPr>
          <p:cNvSpPr/>
          <p:nvPr/>
        </p:nvSpPr>
        <p:spPr>
          <a:xfrm>
            <a:off x="1672619" y="5268204"/>
            <a:ext cx="12529025" cy="4502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6959B356-9465-49A4-9485-A636E582EBB8}"/>
              </a:ext>
            </a:extLst>
          </p:cNvPr>
          <p:cNvSpPr/>
          <p:nvPr/>
        </p:nvSpPr>
        <p:spPr>
          <a:xfrm>
            <a:off x="14201645" y="5254535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8EF85054-F9E0-4E2C-9973-D7F4DF6813BC}"/>
              </a:ext>
            </a:extLst>
          </p:cNvPr>
          <p:cNvSpPr/>
          <p:nvPr/>
        </p:nvSpPr>
        <p:spPr>
          <a:xfrm>
            <a:off x="14626456" y="5254535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F1F2911F-F45A-43A3-A145-01E889706157}"/>
              </a:ext>
            </a:extLst>
          </p:cNvPr>
          <p:cNvSpPr/>
          <p:nvPr/>
        </p:nvSpPr>
        <p:spPr>
          <a:xfrm>
            <a:off x="15051267" y="5254535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3CCB1A65-9F83-45D3-8838-9389801E5AEA}"/>
              </a:ext>
            </a:extLst>
          </p:cNvPr>
          <p:cNvSpPr/>
          <p:nvPr/>
        </p:nvSpPr>
        <p:spPr>
          <a:xfrm>
            <a:off x="15450044" y="5254535"/>
            <a:ext cx="450845" cy="477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C3AE272-3F55-4F03-AF26-D98E266F0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358" y="2475342"/>
            <a:ext cx="2303994" cy="1527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4DFCA0-6AB0-4338-9640-3EA441385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790" y="2334264"/>
            <a:ext cx="1850621" cy="18506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3AC337-8F26-4A22-B42C-41412871C2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299" y="2409532"/>
            <a:ext cx="1715588" cy="171558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949F931-FF6D-4B68-8C7C-AEB5C2824F3A}"/>
              </a:ext>
            </a:extLst>
          </p:cNvPr>
          <p:cNvSpPr txBox="1"/>
          <p:nvPr/>
        </p:nvSpPr>
        <p:spPr>
          <a:xfrm>
            <a:off x="13540158" y="4038604"/>
            <a:ext cx="2462655" cy="1154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Patient treatment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6876D793-FF42-431C-94DE-69E60C4F30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5919" y="2498875"/>
            <a:ext cx="1504115" cy="150411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E40F117-0960-48B9-8CDD-F35B48C2D51A}"/>
              </a:ext>
            </a:extLst>
          </p:cNvPr>
          <p:cNvSpPr txBox="1"/>
          <p:nvPr/>
        </p:nvSpPr>
        <p:spPr>
          <a:xfrm>
            <a:off x="1221905" y="4076226"/>
            <a:ext cx="2538382" cy="1154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Sample collection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58BFEB73-4FDF-475E-8557-93E315394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38575" y="2334264"/>
            <a:ext cx="1774397" cy="17743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C4FBDA7-39F4-4A4E-A07F-E7AA84199C4D}"/>
              </a:ext>
            </a:extLst>
          </p:cNvPr>
          <p:cNvSpPr txBox="1"/>
          <p:nvPr/>
        </p:nvSpPr>
        <p:spPr>
          <a:xfrm>
            <a:off x="3657928" y="4312091"/>
            <a:ext cx="253838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Transit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FB6D4365-58CE-4C97-8959-CE22C2A214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72619" y="2424143"/>
            <a:ext cx="1630045" cy="163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26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4BAD4E-BD31-4A4D-B2D8-2555D137105F}"/>
              </a:ext>
            </a:extLst>
          </p:cNvPr>
          <p:cNvSpPr/>
          <p:nvPr/>
        </p:nvSpPr>
        <p:spPr>
          <a:xfrm>
            <a:off x="484909" y="328612"/>
            <a:ext cx="7148946" cy="9096375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A5E41BF-FFC5-4D7F-9C1F-09F13869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Pipelines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856D5-1F15-4A10-9F82-84BFAA736D7F}"/>
              </a:ext>
            </a:extLst>
          </p:cNvPr>
          <p:cNvSpPr txBox="1"/>
          <p:nvPr/>
        </p:nvSpPr>
        <p:spPr>
          <a:xfrm>
            <a:off x="7750507" y="2313709"/>
            <a:ext cx="9257334" cy="5690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latin typeface="Arial"/>
                <a:cs typeface="Arial"/>
                <a:hlinkClick r:id="rId3"/>
              </a:rPr>
              <a:t>https://github.com/ESR-NZ/human_genomics_pipeline/</a:t>
            </a:r>
            <a:endParaRPr lang="en-US" sz="2800" dirty="0">
              <a:latin typeface="Arial"/>
              <a:cs typeface="Arial"/>
            </a:endParaRP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NZ" sz="2800" dirty="0">
                <a:latin typeface="Arial"/>
                <a:cs typeface="Arial"/>
              </a:rPr>
              <a:t> Process paired-end sequencing data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NZ" sz="2800" dirty="0">
                <a:latin typeface="Arial"/>
                <a:cs typeface="Arial"/>
              </a:rPr>
              <a:t>Fastq to vcf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NZ" sz="2800" dirty="0">
                <a:latin typeface="Arial"/>
                <a:cs typeface="Arial"/>
              </a:rPr>
              <a:t>Quality control checks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latin typeface="Arial"/>
                <a:cs typeface="Arial"/>
                <a:hlinkClick r:id="rId4"/>
              </a:rPr>
              <a:t>https://github.com/ESR-NZ/vcf_annotation_pipeline/</a:t>
            </a:r>
            <a:endParaRPr lang="en-US" sz="2800" dirty="0">
              <a:latin typeface="Arial"/>
              <a:cs typeface="Arial"/>
            </a:endParaRP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NZ" sz="2800" dirty="0">
                <a:latin typeface="Arial"/>
                <a:cs typeface="Arial"/>
              </a:rPr>
              <a:t> Filter variant calls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NZ" sz="2800" dirty="0">
                <a:latin typeface="Arial"/>
                <a:cs typeface="Arial"/>
              </a:rPr>
              <a:t>Annotate vcfs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r>
              <a:rPr lang="en-NZ" sz="2800" dirty="0">
                <a:latin typeface="Arial"/>
                <a:cs typeface="Arial"/>
              </a:rPr>
              <a:t>Prepare to ingest into scout</a:t>
            </a:r>
          </a:p>
          <a:p>
            <a:pPr marL="831921" lvl="1" indent="-285750">
              <a:lnSpc>
                <a:spcPct val="130000"/>
              </a:lnSpc>
              <a:spcBef>
                <a:spcPts val="600"/>
              </a:spcBef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9F46DE8-A17C-4AF2-985D-7DB4DA2C4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6" y="3379682"/>
            <a:ext cx="3293977" cy="604530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D9DCB39-3E5D-463C-8DF4-F8AA9C658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29" y="328612"/>
            <a:ext cx="3293977" cy="90963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8191F0-61B6-4C6E-BE0C-CC2D9E113772}"/>
              </a:ext>
            </a:extLst>
          </p:cNvPr>
          <p:cNvSpPr/>
          <p:nvPr/>
        </p:nvSpPr>
        <p:spPr>
          <a:xfrm>
            <a:off x="7486206" y="1939636"/>
            <a:ext cx="9521634" cy="58295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101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B0BD472-7C13-43CE-BC05-D19C002EA8C9}"/>
              </a:ext>
            </a:extLst>
          </p:cNvPr>
          <p:cNvSpPr/>
          <p:nvPr/>
        </p:nvSpPr>
        <p:spPr>
          <a:xfrm>
            <a:off x="9320748" y="2279040"/>
            <a:ext cx="7418776" cy="51691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404AC-C0D3-40B3-85AB-642CB366BDB3}"/>
              </a:ext>
            </a:extLst>
          </p:cNvPr>
          <p:cNvSpPr/>
          <p:nvPr/>
        </p:nvSpPr>
        <p:spPr>
          <a:xfrm>
            <a:off x="1091145" y="7448202"/>
            <a:ext cx="12725101" cy="770861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12F93042-1698-4F93-B93A-48A8F1E48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147" y="609600"/>
            <a:ext cx="12333908" cy="1704109"/>
          </a:xfrm>
        </p:spPr>
        <p:txBody>
          <a:bodyPr/>
          <a:lstStyle/>
          <a:p>
            <a:r>
              <a:rPr lang="en-NZ" sz="4000" b="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Pipelines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2EBF1F2-0341-45B4-B475-57EB768516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 b="2911"/>
          <a:stretch/>
        </p:blipFill>
        <p:spPr>
          <a:xfrm>
            <a:off x="1091146" y="1508180"/>
            <a:ext cx="12725102" cy="59400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4B4C4A-829C-4949-A30C-BA33BA4B4391}"/>
              </a:ext>
            </a:extLst>
          </p:cNvPr>
          <p:cNvSpPr txBox="1"/>
          <p:nvPr/>
        </p:nvSpPr>
        <p:spPr>
          <a:xfrm>
            <a:off x="1310567" y="7448203"/>
            <a:ext cx="3474227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NZ" sz="2800" dirty="0">
                <a:solidFill>
                  <a:schemeClr val="bg1"/>
                </a:solidFill>
                <a:latin typeface="Arial"/>
                <a:cs typeface="Arial"/>
              </a:rPr>
              <a:t>GATK best practice</a:t>
            </a:r>
          </a:p>
        </p:txBody>
      </p:sp>
    </p:spTree>
    <p:extLst>
      <p:ext uri="{BB962C8B-B14F-4D97-AF65-F5344CB8AC3E}">
        <p14:creationId xmlns:p14="http://schemas.microsoft.com/office/powerpoint/2010/main" val="262120297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R Document" ma:contentTypeID="0x0101001B273B1BF5370D4A90FE399F3D791D6A00F677E516294E5D4AA9FF708A3AC3309A" ma:contentTypeVersion="13" ma:contentTypeDescription="" ma:contentTypeScope="" ma:versionID="00a67b3c906ae84a27bb3060316656ac">
  <xsd:schema xmlns:xsd="http://www.w3.org/2001/XMLSchema" xmlns:xs="http://www.w3.org/2001/XMLSchema" xmlns:p="http://schemas.microsoft.com/office/2006/metadata/properties" xmlns:ns1="http://schemas.microsoft.com/sharepoint/v3" xmlns:ns2="b6dc5c90-c558-492f-90c8-5a41dc4eaeac" xmlns:ns3="3853bce7-9ce6-41f0-9c94-8eb55bdcceb8" targetNamespace="http://schemas.microsoft.com/office/2006/metadata/properties" ma:root="true" ma:fieldsID="ba4db8e94ada7491f5c93fc59525212f" ns1:_="" ns2:_="" ns3:_="">
    <xsd:import namespace="http://schemas.microsoft.com/sharepoint/v3"/>
    <xsd:import namespace="b6dc5c90-c558-492f-90c8-5a41dc4eaeac"/>
    <xsd:import namespace="3853bce7-9ce6-41f0-9c94-8eb55bdcceb8"/>
    <xsd:element name="properties">
      <xsd:complexType>
        <xsd:sequence>
          <xsd:element name="documentManagement">
            <xsd:complexType>
              <xsd:all>
                <xsd:element ref="ns2:oc233d6eacb0456b9add110d2d7a0f28" minOccurs="0"/>
                <xsd:element ref="ns2:TaxCatchAll" minOccurs="0"/>
                <xsd:element ref="ns2:TaxCatchAllLabel" minOccurs="0"/>
                <xsd:element ref="ns2:Notes1" minOccurs="0"/>
                <xsd:element ref="ns2:_dlc_DocId" minOccurs="0"/>
                <xsd:element ref="ns2:_dlc_DocIdUrl" minOccurs="0"/>
                <xsd:element ref="ns2:_dlc_DocIdPersistId" minOccurs="0"/>
                <xsd:element ref="ns3:m7d65139b68449e9b31078e275ed4b33" minOccurs="0"/>
                <xsd:element ref="ns3:o5665a9ad0db41e6aec2be8d7debeb94" minOccurs="0"/>
                <xsd:element ref="ns3:name2" minOccurs="0"/>
                <xsd:element ref="ns3:na8bf3462f344bddb22ca27bf2a11b72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3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24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c5c90-c558-492f-90c8-5a41dc4eaeac" elementFormDefault="qualified">
    <xsd:import namespace="http://schemas.microsoft.com/office/2006/documentManagement/types"/>
    <xsd:import namespace="http://schemas.microsoft.com/office/infopath/2007/PartnerControls"/>
    <xsd:element name="oc233d6eacb0456b9add110d2d7a0f28" ma:index="8" nillable="true" ma:taxonomy="true" ma:internalName="oc233d6eacb0456b9add110d2d7a0f28" ma:taxonomyFieldName="ESRLocation" ma:displayName="ESR Location" ma:default="" ma:fieldId="{8c233d6e-acb0-456b-9add-110d2d7a0f28}" ma:taxonomyMulti="true" ma:sspId="134ad5ce-0d3f-4454-b13b-5b7ba3ee0a22" ma:termSetId="6b23b0fe-71f8-4381-9e69-f3ad9a9ec9a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1fabdac0-8c21-4a6c-819f-50c2c8457b0f}" ma:internalName="TaxCatchAll" ma:showField="CatchAllData" ma:web="b6dc5c90-c558-492f-90c8-5a41dc4ea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1fabdac0-8c21-4a6c-819f-50c2c8457b0f}" ma:internalName="TaxCatchAllLabel" ma:readOnly="true" ma:showField="CatchAllDataLabel" ma:web="b6dc5c90-c558-492f-90c8-5a41dc4ea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otes1" ma:index="12" nillable="true" ma:displayName="Notes" ma:internalName="Notes1">
      <xsd:simpleType>
        <xsd:restriction base="dms:Note">
          <xsd:maxLength value="255"/>
        </xsd:restriction>
      </xsd:simpleType>
    </xsd:element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3bce7-9ce6-41f0-9c94-8eb55bdcceb8" elementFormDefault="qualified">
    <xsd:import namespace="http://schemas.microsoft.com/office/2006/documentManagement/types"/>
    <xsd:import namespace="http://schemas.microsoft.com/office/infopath/2007/PartnerControls"/>
    <xsd:element name="m7d65139b68449e9b31078e275ed4b33" ma:index="17" nillable="true" ma:taxonomy="true" ma:internalName="m7d65139b68449e9b31078e275ed4b33" ma:taxonomyFieldName="Theme" ma:displayName="Theme" ma:default="" ma:fieldId="{67d65139-b684-49e9-b310-78e275ed4b33}" ma:taxonomyMulti="true" ma:sspId="134ad5ce-0d3f-4454-b13b-5b7ba3ee0a22" ma:termSetId="8b195cc2-8d18-4852-a594-135bc96ef22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5665a9ad0db41e6aec2be8d7debeb94" ma:index="19" ma:taxonomy="true" ma:internalName="o5665a9ad0db41e6aec2be8d7debeb94" ma:taxonomyFieldName="Classification" ma:displayName="Classification" ma:default="" ma:fieldId="{85665a9a-d0db-41e6-aec2-be8d7debeb94}" ma:sspId="134ad5ce-0d3f-4454-b13b-5b7ba3ee0a22" ma:termSetId="7870d886-17f8-4eb9-84a4-70154db47f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ame2" ma:index="20" nillable="true" ma:displayName="Associated documents" ma:description="Any documents related to the policy" ma:format="Hyperlink" ma:internalName="name2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na8bf3462f344bddb22ca27bf2a11b72" ma:index="22" ma:taxonomy="true" ma:internalName="na8bf3462f344bddb22ca27bf2a11b72" ma:taxonomyFieldName="Business_x0020_owner" ma:displayName="Business owner" ma:default="" ma:fieldId="{7a8bf346-2f34-4bdd-b22c-a27bf2a11b72}" ma:sspId="134ad5ce-0d3f-4454-b13b-5b7ba3ee0a22" ma:termSetId="79caff14-7a92-4f91-97c3-1c7e1e0fca1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1 xmlns="b6dc5c90-c558-492f-90c8-5a41dc4eaeac">An ESR branded powerpoint presentation template in the standard 16:9 widescreen format. Logo is at bottom for better display of graphs/images. Intro slides about ESR can be deleted if not needed.</Notes1>
    <o5665a9ad0db41e6aec2be8d7debeb94 xmlns="3853bce7-9ce6-41f0-9c94-8eb55bdcceb8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Stationery</TermName>
          <TermId xmlns="http://schemas.microsoft.com/office/infopath/2007/PartnerControls">d83555d2-b388-4c26-810e-f0fce81b4949</TermId>
        </TermInfo>
      </Terms>
    </o5665a9ad0db41e6aec2be8d7debeb94>
    <name2 xmlns="3853bce7-9ce6-41f0-9c94-8eb55bdcceb8">
      <Url xsi:nil="true"/>
      <Description xsi:nil="true"/>
    </name2>
    <oc233d6eacb0456b9add110d2d7a0f28 xmlns="b6dc5c90-c558-492f-90c8-5a41dc4eaeac">
      <Terms xmlns="http://schemas.microsoft.com/office/infopath/2007/PartnerControls">
        <TermInfo xmlns="http://schemas.microsoft.com/office/infopath/2007/PartnerControls">
          <TermName xmlns="http://schemas.microsoft.com/office/infopath/2007/PartnerControls">All of ESR</TermName>
          <TermId xmlns="http://schemas.microsoft.com/office/infopath/2007/PartnerControls">3c9beac0-128d-4f13-bfba-1dea4038ee05</TermId>
        </TermInfo>
      </Terms>
    </oc233d6eacb0456b9add110d2d7a0f28>
    <_dlc_DocId xmlns="b6dc5c90-c558-492f-90c8-5a41dc4eaeac">ESRCMS-19-722</_dlc_DocId>
    <TaxCatchAll xmlns="b6dc5c90-c558-492f-90c8-5a41dc4eaeac">
      <Value>117</Value>
      <Value>11</Value>
      <Value>19</Value>
      <Value>70</Value>
    </TaxCatchAll>
    <_dlc_DocIdUrl xmlns="b6dc5c90-c558-492f-90c8-5a41dc4eaeac">
      <Url>http://connect.esr.cri.nz/_layouts/15/DocIdRedir.aspx?ID=ESRCMS-19-722</Url>
      <Description>ESRCMS-19-722</Description>
    </_dlc_DocIdUrl>
    <m7d65139b68449e9b31078e275ed4b33 xmlns="3853bce7-9ce6-41f0-9c94-8eb55bdcceb8">
      <Terms xmlns="http://schemas.microsoft.com/office/infopath/2007/PartnerControls">
        <TermInfo xmlns="http://schemas.microsoft.com/office/infopath/2007/PartnerControls">
          <TermName xmlns="http://schemas.microsoft.com/office/infopath/2007/PartnerControls">Form</TermName>
          <TermId xmlns="http://schemas.microsoft.com/office/infopath/2007/PartnerControls">2d591019-aa08-464a-8377-748b73bbaaea</TermId>
        </TermInfo>
      </Terms>
    </m7d65139b68449e9b31078e275ed4b33>
    <na8bf3462f344bddb22ca27bf2a11b72 xmlns="3853bce7-9ce6-41f0-9c94-8eb55bdcceb8">
      <Terms xmlns="http://schemas.microsoft.com/office/infopath/2007/PartnerControls">
        <TermInfo xmlns="http://schemas.microsoft.com/office/infopath/2007/PartnerControls">
          <TermName xmlns="http://schemas.microsoft.com/office/infopath/2007/PartnerControls">People ＆ Communications</TermName>
          <TermId xmlns="http://schemas.microsoft.com/office/infopath/2007/PartnerControls">0e234b59-b9c8-4086-94d0-46357e6205a9</TermId>
        </TermInfo>
      </Terms>
    </na8bf3462f344bddb22ca27bf2a11b72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671050-3433-4D3F-96E4-A9CFE207C8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6dc5c90-c558-492f-90c8-5a41dc4eaeac"/>
    <ds:schemaRef ds:uri="3853bce7-9ce6-41f0-9c94-8eb55bdcce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393DA4-F61C-49E6-8470-329CD98C7C98}">
  <ds:schemaRefs>
    <ds:schemaRef ds:uri="http://schemas.microsoft.com/office/2006/documentManagement/types"/>
    <ds:schemaRef ds:uri="http://purl.org/dc/elements/1.1/"/>
    <ds:schemaRef ds:uri="b6dc5c90-c558-492f-90c8-5a41dc4eaeac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3853bce7-9ce6-41f0-9c94-8eb55bdcceb8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838F9DD-C77A-48C1-AFBD-53B3290D9D3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898019E-A5AA-43A0-8D0B-0AB4636BF4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1597</TotalTime>
  <Words>762</Words>
  <Application>Microsoft Office PowerPoint</Application>
  <PresentationFormat>Custom</PresentationFormat>
  <Paragraphs>220</Paragraphs>
  <Slides>33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Roboto</vt:lpstr>
      <vt:lpstr>Trebuchet MS</vt:lpstr>
      <vt:lpstr>Wingdings 3</vt:lpstr>
      <vt:lpstr>Facet</vt:lpstr>
      <vt:lpstr>PowerPoint Presentation</vt:lpstr>
      <vt:lpstr>PowerPoint Presentation</vt:lpstr>
      <vt:lpstr>Clinical genomics</vt:lpstr>
      <vt:lpstr>Clinical genomics</vt:lpstr>
      <vt:lpstr>Our people, projects and research</vt:lpstr>
      <vt:lpstr>Our people, projects and research</vt:lpstr>
      <vt:lpstr>My work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Speed</vt:lpstr>
      <vt:lpstr>Speed</vt:lpstr>
      <vt:lpstr>Speed</vt:lpstr>
      <vt:lpstr>Speed</vt:lpstr>
      <vt:lpstr>Scalability</vt:lpstr>
      <vt:lpstr>Scalability</vt:lpstr>
      <vt:lpstr>Scalability</vt:lpstr>
      <vt:lpstr>Portability</vt:lpstr>
      <vt:lpstr>Portability</vt:lpstr>
      <vt:lpstr>Portability</vt:lpstr>
      <vt:lpstr>Portability</vt:lpstr>
      <vt:lpstr>Reproducibility</vt:lpstr>
      <vt:lpstr>Reproducibility</vt:lpstr>
      <vt:lpstr>Interpretability</vt:lpstr>
      <vt:lpstr>Interpretability</vt:lpstr>
      <vt:lpstr>Wider context</vt:lpstr>
      <vt:lpstr>Wider context</vt:lpstr>
      <vt:lpstr>Where to from here?</vt:lpstr>
      <vt:lpstr>How to get started with the pipelines?</vt:lpstr>
    </vt:vector>
  </TitlesOfParts>
  <Company>Institute of Environmental and Science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Jensen</dc:creator>
  <dc:description/>
  <cp:lastModifiedBy>Leah Kemp</cp:lastModifiedBy>
  <cp:revision>316</cp:revision>
  <cp:lastPrinted>2014-09-28T20:29:31Z</cp:lastPrinted>
  <dcterms:created xsi:type="dcterms:W3CDTF">2018-03-21T22:19:11Z</dcterms:created>
  <dcterms:modified xsi:type="dcterms:W3CDTF">2020-10-23T01:39:06Z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heme">
    <vt:lpwstr>117;#Form|2d591019-aa08-464a-8377-748b73bbaaea</vt:lpwstr>
  </property>
  <property fmtid="{D5CDD505-2E9C-101B-9397-08002B2CF9AE}" pid="3" name="Classification">
    <vt:lpwstr>70;#Stationery|d83555d2-b388-4c26-810e-f0fce81b4949</vt:lpwstr>
  </property>
  <property fmtid="{D5CDD505-2E9C-101B-9397-08002B2CF9AE}" pid="4" name="ESRLocation">
    <vt:lpwstr>11;#All of ESR|3c9beac0-128d-4f13-bfba-1dea4038ee05</vt:lpwstr>
  </property>
  <property fmtid="{D5CDD505-2E9C-101B-9397-08002B2CF9AE}" pid="5" name="ContentTypeId">
    <vt:lpwstr>0x0101001B273B1BF5370D4A90FE399F3D791D6A00F677E516294E5D4AA9FF708A3AC3309A</vt:lpwstr>
  </property>
  <property fmtid="{D5CDD505-2E9C-101B-9397-08002B2CF9AE}" pid="6" name="Business owner">
    <vt:lpwstr>19;#People ＆ Communications|0e234b59-b9c8-4086-94d0-46357e6205a9</vt:lpwstr>
  </property>
  <property fmtid="{D5CDD505-2E9C-101B-9397-08002B2CF9AE}" pid="7" name="_dlc_DocIdItemGuid">
    <vt:lpwstr>eeccd1c7-c263-4b32-8aff-a8c6cf958bd3</vt:lpwstr>
  </property>
</Properties>
</file>